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2262C1-9128-4BCF-AD95-BE7798183358}" type="datetimeFigureOut">
              <a:rPr lang="en-US" smtClean="0"/>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2822262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262C1-9128-4BCF-AD95-BE7798183358}" type="datetimeFigureOut">
              <a:rPr lang="en-US" smtClean="0"/>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4781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262C1-9128-4BCF-AD95-BE7798183358}" type="datetimeFigureOut">
              <a:rPr lang="en-US" smtClean="0"/>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66315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262C1-9128-4BCF-AD95-BE7798183358}" type="datetimeFigureOut">
              <a:rPr lang="en-US" smtClean="0"/>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149380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2262C1-9128-4BCF-AD95-BE7798183358}" type="datetimeFigureOut">
              <a:rPr lang="en-US" smtClean="0"/>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1823729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2262C1-9128-4BCF-AD95-BE7798183358}" type="datetimeFigureOut">
              <a:rPr lang="en-US" smtClean="0"/>
              <a:t>3/15/2013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1203923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2262C1-9128-4BCF-AD95-BE7798183358}" type="datetimeFigureOut">
              <a:rPr lang="en-US" smtClean="0"/>
              <a:t>3/15/2013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1367701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2262C1-9128-4BCF-AD95-BE7798183358}" type="datetimeFigureOut">
              <a:rPr lang="en-US" smtClean="0"/>
              <a:t>3/15/2013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1152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262C1-9128-4BCF-AD95-BE7798183358}" type="datetimeFigureOut">
              <a:rPr lang="en-US" smtClean="0"/>
              <a:t>3/15/2013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7588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262C1-9128-4BCF-AD95-BE7798183358}" type="datetimeFigureOut">
              <a:rPr lang="en-US" smtClean="0"/>
              <a:t>3/15/2013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4263470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2262C1-9128-4BCF-AD95-BE7798183358}" type="datetimeFigureOut">
              <a:rPr lang="en-US" smtClean="0"/>
              <a:t>3/15/2013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770DB-53E3-479F-883A-C089B497F810}" type="slidenum">
              <a:rPr lang="en-US" smtClean="0"/>
              <a:t>‹#›</a:t>
            </a:fld>
            <a:endParaRPr lang="en-US"/>
          </a:p>
        </p:txBody>
      </p:sp>
    </p:spTree>
    <p:extLst>
      <p:ext uri="{BB962C8B-B14F-4D97-AF65-F5344CB8AC3E}">
        <p14:creationId xmlns:p14="http://schemas.microsoft.com/office/powerpoint/2010/main" val="366066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262C1-9128-4BCF-AD95-BE7798183358}" type="datetimeFigureOut">
              <a:rPr lang="en-US" smtClean="0"/>
              <a:t>3/15/2013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D770DB-53E3-479F-883A-C089B497F810}" type="slidenum">
              <a:rPr lang="en-US" smtClean="0"/>
              <a:t>‹#›</a:t>
            </a:fld>
            <a:endParaRPr lang="en-US"/>
          </a:p>
        </p:txBody>
      </p:sp>
    </p:spTree>
    <p:extLst>
      <p:ext uri="{BB962C8B-B14F-4D97-AF65-F5344CB8AC3E}">
        <p14:creationId xmlns:p14="http://schemas.microsoft.com/office/powerpoint/2010/main" val="3022396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5.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3.png"/><Relationship Id="rId5" Type="http://schemas.openxmlformats.org/officeDocument/2006/relationships/image" Target="../media/image8.png"/><Relationship Id="rId15" Type="http://schemas.openxmlformats.org/officeDocument/2006/relationships/image" Target="../media/image17.png"/><Relationship Id="rId10" Type="http://schemas.openxmlformats.org/officeDocument/2006/relationships/image" Target="../media/image110.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en-US" dirty="0" smtClean="0"/>
              <a:t>Differential Invariants</a:t>
            </a:r>
            <a:endParaRPr lang="en-US" dirty="0"/>
          </a:p>
        </p:txBody>
      </p:sp>
      <p:sp>
        <p:nvSpPr>
          <p:cNvPr id="3" name="Subtitle 2"/>
          <p:cNvSpPr>
            <a:spLocks noGrp="1"/>
          </p:cNvSpPr>
          <p:nvPr>
            <p:ph type="subTitle" idx="1"/>
          </p:nvPr>
        </p:nvSpPr>
        <p:spPr>
          <a:xfrm>
            <a:off x="1219200" y="2590800"/>
            <a:ext cx="6781800" cy="3048000"/>
          </a:xfrm>
        </p:spPr>
        <p:txBody>
          <a:bodyPr>
            <a:normAutofit fontScale="92500" lnSpcReduction="10000"/>
          </a:bodyPr>
          <a:lstStyle/>
          <a:p>
            <a:r>
              <a:rPr lang="en-US" dirty="0" smtClean="0"/>
              <a:t>Continuing the Classification Based Security Schema for Multivariate Public Key Cryptography in the Hope that the Process will Eventually Lead to Reasonable Security Criteria for this Particular Family of Potentially Quantum-Resistant Public Key Cryptosystems</a:t>
            </a:r>
            <a:endParaRPr lang="en-US" dirty="0"/>
          </a:p>
        </p:txBody>
      </p:sp>
    </p:spTree>
    <p:extLst>
      <p:ext uri="{BB962C8B-B14F-4D97-AF65-F5344CB8AC3E}">
        <p14:creationId xmlns:p14="http://schemas.microsoft.com/office/powerpoint/2010/main" val="638673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in the Differential</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Consider the Differential Coordinate forms of a field map </a:t>
                </a:r>
                <a14:m>
                  <m:oMath xmlns:m="http://schemas.openxmlformats.org/officeDocument/2006/math">
                    <m:r>
                      <a:rPr lang="en-US" b="0" i="1" smtClean="0">
                        <a:latin typeface="Cambria Math"/>
                      </a:rPr>
                      <m:t>𝑓</m:t>
                    </m:r>
                    <m:r>
                      <a:rPr lang="en-US" b="0" i="1" smtClean="0">
                        <a:latin typeface="Cambria Math"/>
                      </a:rPr>
                      <m:t>:</m:t>
                    </m:r>
                    <m:r>
                      <a:rPr lang="en-US" b="0" i="1" smtClean="0">
                        <a:latin typeface="Cambria Math"/>
                      </a:rPr>
                      <m:t>𝑘</m:t>
                    </m:r>
                    <m:r>
                      <a:rPr lang="en-US" b="0" i="1" smtClean="0">
                        <a:latin typeface="Cambria Math"/>
                        <a:ea typeface="Cambria Math"/>
                      </a:rPr>
                      <m:t>→</m:t>
                    </m:r>
                    <m:r>
                      <a:rPr lang="en-US" b="0" i="1" smtClean="0">
                        <a:latin typeface="Cambria Math"/>
                        <a:ea typeface="Cambria Math"/>
                      </a:rPr>
                      <m:t>𝑘</m:t>
                    </m:r>
                  </m:oMath>
                </a14:m>
                <a:r>
                  <a:rPr lang="en-US" dirty="0" smtClean="0"/>
                  <a:t>, </a:t>
                </a:r>
                <a14:m>
                  <m:oMath xmlns:m="http://schemas.openxmlformats.org/officeDocument/2006/math">
                    <m:r>
                      <a:rPr lang="en-US" b="0" i="1" smtClean="0">
                        <a:latin typeface="Cambria Math"/>
                      </a:rPr>
                      <m:t>𝐷</m:t>
                    </m:r>
                    <m:sSub>
                      <m:sSubPr>
                        <m:ctrlPr>
                          <a:rPr lang="en-US" b="0" i="1" smtClean="0">
                            <a:latin typeface="Cambria Math"/>
                          </a:rPr>
                        </m:ctrlPr>
                      </m:sSubPr>
                      <m:e>
                        <m:r>
                          <a:rPr lang="en-US" b="0" i="1" smtClean="0">
                            <a:latin typeface="Cambria Math"/>
                          </a:rPr>
                          <m:t>𝑓</m:t>
                        </m:r>
                      </m:e>
                      <m:sub>
                        <m:r>
                          <a:rPr lang="en-US" b="0" i="1" smtClean="0">
                            <a:latin typeface="Cambria Math"/>
                          </a:rPr>
                          <m:t>𝑖</m:t>
                        </m:r>
                      </m:sub>
                    </m:sSub>
                  </m:oMath>
                </a14:m>
                <a:r>
                  <a:rPr lang="en-US" dirty="0" smtClean="0"/>
                  <a:t>.</a:t>
                </a:r>
              </a:p>
              <a:p>
                <a:r>
                  <a:rPr lang="en-US" dirty="0" smtClean="0"/>
                  <a:t>Suppose that there exists a subspace </a:t>
                </a:r>
                <a14:m>
                  <m:oMath xmlns:m="http://schemas.openxmlformats.org/officeDocument/2006/math">
                    <m:r>
                      <a:rPr lang="en-US" b="0" i="1" smtClean="0">
                        <a:latin typeface="Cambria Math"/>
                      </a:rPr>
                      <m:t>𝑉</m:t>
                    </m:r>
                  </m:oMath>
                </a14:m>
                <a:r>
                  <a:rPr lang="en-US" dirty="0" smtClean="0"/>
                  <a:t> (over some base field </a:t>
                </a:r>
                <a14:m>
                  <m:oMath xmlns:m="http://schemas.openxmlformats.org/officeDocument/2006/math">
                    <m:r>
                      <a:rPr lang="en-US" i="1" smtClean="0">
                        <a:latin typeface="Cambria Math"/>
                        <a:ea typeface="Cambria Math"/>
                      </a:rPr>
                      <m:t>ℱ</m:t>
                    </m:r>
                    <m:r>
                      <a:rPr lang="en-US" i="1" smtClean="0">
                        <a:latin typeface="Cambria Math"/>
                        <a:ea typeface="Cambria Math"/>
                      </a:rPr>
                      <m:t>⊆</m:t>
                    </m:r>
                    <m:r>
                      <a:rPr lang="en-US" b="0" i="1" smtClean="0">
                        <a:latin typeface="Cambria Math"/>
                        <a:ea typeface="Cambria Math"/>
                      </a:rPr>
                      <m:t>𝑘</m:t>
                    </m:r>
                  </m:oMath>
                </a14:m>
                <a:r>
                  <a:rPr lang="en-US" dirty="0" smtClean="0"/>
                  <a:t>) which is </a:t>
                </a:r>
                <a:r>
                  <a:rPr lang="en-US" i="1" dirty="0" smtClean="0"/>
                  <a:t>simultaneously invariant</a:t>
                </a:r>
                <a:r>
                  <a:rPr lang="en-US" dirty="0" smtClean="0"/>
                  <a:t> with respect to all </a:t>
                </a:r>
                <a14:m>
                  <m:oMath xmlns:m="http://schemas.openxmlformats.org/officeDocument/2006/math">
                    <m:r>
                      <a:rPr lang="en-US" b="0" i="1" smtClean="0">
                        <a:latin typeface="Cambria Math"/>
                      </a:rPr>
                      <m:t>𝑀</m:t>
                    </m:r>
                    <m:r>
                      <a:rPr lang="en-US" b="0" i="1" smtClean="0">
                        <a:latin typeface="Cambria Math"/>
                        <a:ea typeface="Cambria Math"/>
                      </a:rPr>
                      <m:t>⊆</m:t>
                    </m:r>
                    <m:r>
                      <m:rPr>
                        <m:sty m:val="p"/>
                      </m:rPr>
                      <a:rPr lang="en-US" b="0" i="0" smtClean="0">
                        <a:latin typeface="Cambria Math"/>
                        <a:ea typeface="Cambria Math"/>
                      </a:rPr>
                      <m:t>Span</m:t>
                    </m:r>
                    <m:r>
                      <a:rPr lang="en-US" b="0" i="0" smtClean="0">
                        <a:latin typeface="Cambria Math"/>
                        <a:ea typeface="Cambria Math"/>
                      </a:rPr>
                      <m:t>(</m:t>
                    </m:r>
                    <m:r>
                      <a:rPr lang="en-US" b="0" i="1" smtClean="0">
                        <a:latin typeface="Cambria Math"/>
                      </a:rPr>
                      <m:t>𝐷</m:t>
                    </m:r>
                    <m:sSub>
                      <m:sSubPr>
                        <m:ctrlPr>
                          <a:rPr lang="en-US" b="0" i="1" smtClean="0">
                            <a:latin typeface="Cambria Math"/>
                          </a:rPr>
                        </m:ctrlPr>
                      </m:sSubPr>
                      <m:e>
                        <m:r>
                          <a:rPr lang="en-US" b="0" i="1" smtClean="0">
                            <a:latin typeface="Cambria Math"/>
                          </a:rPr>
                          <m:t>𝑓</m:t>
                        </m:r>
                      </m:e>
                      <m:sub>
                        <m:r>
                          <a:rPr lang="en-US" b="0" i="1" smtClean="0">
                            <a:latin typeface="Cambria Math"/>
                          </a:rPr>
                          <m:t>𝑖</m:t>
                        </m:r>
                      </m:sub>
                    </m:sSub>
                  </m:oMath>
                </a14:m>
                <a:r>
                  <a:rPr lang="en-US" dirty="0" smtClean="0"/>
                  <a:t>).</a:t>
                </a:r>
              </a:p>
              <a:p>
                <a:r>
                  <a:rPr lang="en-US" dirty="0" smtClean="0"/>
                  <a:t>Then there exist linear maps </a:t>
                </a:r>
                <a14:m>
                  <m:oMath xmlns:m="http://schemas.openxmlformats.org/officeDocument/2006/math">
                    <m:sSub>
                      <m:sSubPr>
                        <m:ctrlPr>
                          <a:rPr lang="en-US" i="1" smtClean="0">
                            <a:latin typeface="Cambria Math"/>
                          </a:rPr>
                        </m:ctrlPr>
                      </m:sSubPr>
                      <m:e>
                        <m:r>
                          <a:rPr lang="en-US" b="0" i="1" smtClean="0">
                            <a:latin typeface="Cambria Math"/>
                          </a:rPr>
                          <m:t>𝑀</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𝑀</m:t>
                        </m:r>
                      </m:e>
                      <m:sub>
                        <m:r>
                          <a:rPr lang="en-US" b="0" i="1" smtClean="0">
                            <a:latin typeface="Cambria Math"/>
                          </a:rPr>
                          <m:t>2</m:t>
                        </m:r>
                      </m:sub>
                    </m:sSub>
                  </m:oMath>
                </a14:m>
                <a:r>
                  <a:rPr lang="en-US" dirty="0" smtClean="0"/>
                  <a:t>such that </a:t>
                </a:r>
                <a14:m>
                  <m:oMath xmlns:m="http://schemas.openxmlformats.org/officeDocument/2006/math">
                    <m:sSub>
                      <m:sSubPr>
                        <m:ctrlPr>
                          <a:rPr lang="en-US" i="1" smtClean="0">
                            <a:latin typeface="Cambria Math"/>
                          </a:rPr>
                        </m:ctrlPr>
                      </m:sSubPr>
                      <m:e>
                        <m:r>
                          <a:rPr lang="en-US" b="0" i="1" smtClean="0">
                            <a:latin typeface="Cambria Math"/>
                          </a:rPr>
                          <m:t>𝑀</m:t>
                        </m:r>
                      </m:e>
                      <m:sub>
                        <m:r>
                          <a:rPr lang="en-US" b="0" i="1" smtClean="0">
                            <a:latin typeface="Cambria Math"/>
                          </a:rPr>
                          <m:t>1</m:t>
                        </m:r>
                      </m:sub>
                    </m:sSub>
                    <m:r>
                      <a:rPr lang="en-US" b="0" i="1" smtClean="0">
                        <a:latin typeface="Cambria Math"/>
                      </a:rPr>
                      <m:t>𝑀</m:t>
                    </m:r>
                    <m:sSub>
                      <m:sSubPr>
                        <m:ctrlPr>
                          <a:rPr lang="en-US" b="0" i="1" smtClean="0">
                            <a:latin typeface="Cambria Math"/>
                          </a:rPr>
                        </m:ctrlPr>
                      </m:sSubPr>
                      <m:e>
                        <m:r>
                          <a:rPr lang="en-US" b="0" i="1" smtClean="0">
                            <a:latin typeface="Cambria Math"/>
                          </a:rPr>
                          <m:t>𝑀</m:t>
                        </m:r>
                      </m:e>
                      <m:sub>
                        <m:r>
                          <a:rPr lang="en-US" b="0" i="1" smtClean="0">
                            <a:latin typeface="Cambria Math"/>
                          </a:rPr>
                          <m:t>2</m:t>
                        </m:r>
                      </m:sub>
                    </m:sSub>
                    <m:r>
                      <a:rPr lang="en-US" b="0" i="1" smtClean="0">
                        <a:latin typeface="Cambria Math"/>
                      </a:rPr>
                      <m:t>=0</m:t>
                    </m:r>
                  </m:oMath>
                </a14:m>
                <a:r>
                  <a:rPr lang="en-US" dirty="0" smtClean="0"/>
                  <a:t> as a linear transformation.</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en-US">
                    <a:noFill/>
                  </a:rPr>
                  <a:t> </a:t>
                </a:r>
              </a:p>
            </p:txBody>
          </p:sp>
        </mc:Fallback>
      </mc:AlternateContent>
    </p:spTree>
    <p:extLst>
      <p:ext uri="{BB962C8B-B14F-4D97-AF65-F5344CB8AC3E}">
        <p14:creationId xmlns:p14="http://schemas.microsoft.com/office/powerpoint/2010/main" val="3750562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 Type of Differential Invariant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Recall that the </a:t>
                </a:r>
                <a:r>
                  <a:rPr lang="en-US" dirty="0" err="1" smtClean="0"/>
                  <a:t>Kipnis</a:t>
                </a:r>
                <a:r>
                  <a:rPr lang="en-US" dirty="0" smtClean="0"/>
                  <a:t>-Shamir attack used an invariant of </a:t>
                </a:r>
                <a14:m>
                  <m:oMath xmlns:m="http://schemas.openxmlformats.org/officeDocument/2006/math">
                    <m:sSubSup>
                      <m:sSubSupPr>
                        <m:ctrlPr>
                          <a:rPr lang="en-US" i="1" smtClean="0">
                            <a:latin typeface="Cambria Math"/>
                          </a:rPr>
                        </m:ctrlPr>
                      </m:sSubSupPr>
                      <m:e>
                        <m:r>
                          <a:rPr lang="en-US" b="0" i="1" smtClean="0">
                            <a:latin typeface="Cambria Math"/>
                          </a:rPr>
                          <m:t>(</m:t>
                        </m:r>
                        <m:sSub>
                          <m:sSubPr>
                            <m:ctrlPr>
                              <a:rPr lang="en-US" i="1" smtClean="0">
                                <a:latin typeface="Cambria Math"/>
                              </a:rPr>
                            </m:ctrlPr>
                          </m:sSubPr>
                          <m:e>
                            <m:r>
                              <a:rPr lang="en-US" b="0" i="1" smtClean="0">
                                <a:latin typeface="Cambria Math"/>
                              </a:rPr>
                              <m:t>𝑀</m:t>
                            </m:r>
                          </m:e>
                          <m:sub>
                            <m:r>
                              <a:rPr lang="en-US" b="0" i="1" smtClean="0">
                                <a:latin typeface="Cambria Math"/>
                              </a:rPr>
                              <m:t>1</m:t>
                            </m:r>
                          </m:sub>
                        </m:sSub>
                        <m:r>
                          <a:rPr lang="en-US" b="0" i="1" smtClean="0">
                            <a:latin typeface="Cambria Math"/>
                          </a:rPr>
                          <m:t>)</m:t>
                        </m:r>
                      </m:e>
                      <m:sub/>
                      <m:sup>
                        <m:r>
                          <a:rPr lang="en-US" b="0" i="1" smtClean="0">
                            <a:latin typeface="Cambria Math"/>
                          </a:rPr>
                          <m:t>−1</m:t>
                        </m:r>
                      </m:sup>
                    </m:sSubSup>
                    <m:sSub>
                      <m:sSubPr>
                        <m:ctrlPr>
                          <a:rPr lang="en-US" i="1" smtClean="0">
                            <a:latin typeface="Cambria Math"/>
                          </a:rPr>
                        </m:ctrlPr>
                      </m:sSubPr>
                      <m:e>
                        <m:r>
                          <a:rPr lang="en-US" b="0" i="1" smtClean="0">
                            <a:latin typeface="Cambria Math"/>
                          </a:rPr>
                          <m:t>𝑀</m:t>
                        </m:r>
                      </m:e>
                      <m:sub>
                        <m:r>
                          <a:rPr lang="en-US" b="0" i="1" smtClean="0">
                            <a:latin typeface="Cambria Math"/>
                          </a:rPr>
                          <m:t>2</m:t>
                        </m:r>
                      </m:sub>
                    </m:sSub>
                  </m:oMath>
                </a14:m>
                <a:r>
                  <a:rPr lang="en-US" dirty="0" smtClean="0"/>
                  <a:t>, where each is in the span of the differential coordinate forms.</a:t>
                </a:r>
              </a:p>
              <a:p>
                <a:r>
                  <a:rPr lang="en-US" dirty="0" smtClean="0"/>
                  <a:t>In this case, the subspace isn’t invariant with respect to </a:t>
                </a:r>
                <a14:m>
                  <m:oMath xmlns:m="http://schemas.openxmlformats.org/officeDocument/2006/math">
                    <m:sSub>
                      <m:sSubPr>
                        <m:ctrlPr>
                          <a:rPr lang="en-US" i="1" smtClean="0">
                            <a:latin typeface="Cambria Math"/>
                          </a:rPr>
                        </m:ctrlPr>
                      </m:sSubPr>
                      <m:e>
                        <m:r>
                          <a:rPr lang="en-US" b="0" i="1" smtClean="0">
                            <a:latin typeface="Cambria Math"/>
                          </a:rPr>
                          <m:t>𝑀</m:t>
                        </m:r>
                      </m:e>
                      <m:sub>
                        <m:r>
                          <a:rPr lang="en-US" b="0" i="1" smtClean="0">
                            <a:latin typeface="Cambria Math"/>
                          </a:rPr>
                          <m:t>1</m:t>
                        </m:r>
                      </m:sub>
                    </m:sSub>
                  </m:oMath>
                </a14:m>
                <a:r>
                  <a:rPr lang="en-US" dirty="0" smtClean="0"/>
                  <a:t>, instead, the nonlinear map </a:t>
                </a:r>
                <a14:m>
                  <m:oMath xmlns:m="http://schemas.openxmlformats.org/officeDocument/2006/math">
                    <m:r>
                      <a:rPr lang="en-US" b="0" i="1" smtClean="0">
                        <a:latin typeface="Cambria Math"/>
                      </a:rPr>
                      <m:t>𝑓</m:t>
                    </m:r>
                  </m:oMath>
                </a14:m>
                <a:r>
                  <a:rPr lang="en-US" dirty="0" smtClean="0"/>
                  <a:t> maps one subspace into another subspace.</a:t>
                </a:r>
              </a:p>
              <a:p>
                <a:r>
                  <a:rPr lang="en-US" dirty="0" smtClean="0"/>
                  <a:t>(The identification of the subspaces was the critical step in the cryptanalysis.)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en-US">
                    <a:noFill/>
                  </a:rPr>
                  <a:t> </a:t>
                </a:r>
              </a:p>
            </p:txBody>
          </p:sp>
        </mc:Fallback>
      </mc:AlternateContent>
    </p:spTree>
    <p:extLst>
      <p:ext uri="{BB962C8B-B14F-4D97-AF65-F5344CB8AC3E}">
        <p14:creationId xmlns:p14="http://schemas.microsoft.com/office/powerpoint/2010/main" val="3840529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First-Order Differential Invariant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dirty="0" smtClean="0"/>
                  <a:t>We say that </a:t>
                </a:r>
                <a14:m>
                  <m:oMath xmlns:m="http://schemas.openxmlformats.org/officeDocument/2006/math">
                    <m:r>
                      <m:rPr>
                        <m:sty m:val="p"/>
                      </m:rPr>
                      <a:rPr lang="en-US" b="0" i="0" smtClean="0">
                        <a:latin typeface="Cambria Math"/>
                      </a:rPr>
                      <m:t>V</m:t>
                    </m:r>
                  </m:oMath>
                </a14:m>
                <a:r>
                  <a:rPr lang="en-US" dirty="0" smtClean="0"/>
                  <a:t> is a 1</a:t>
                </a:r>
                <a:r>
                  <a:rPr lang="en-US" baseline="30000" dirty="0" smtClean="0"/>
                  <a:t>st</a:t>
                </a:r>
                <a:r>
                  <a:rPr lang="en-US" dirty="0" smtClean="0"/>
                  <a:t>-order differential invariant of </a:t>
                </a:r>
                <a14:m>
                  <m:oMath xmlns:m="http://schemas.openxmlformats.org/officeDocument/2006/math">
                    <m:r>
                      <a:rPr lang="en-US" b="0" i="1" smtClean="0">
                        <a:latin typeface="Cambria Math"/>
                      </a:rPr>
                      <m:t>𝑓</m:t>
                    </m:r>
                  </m:oMath>
                </a14:m>
                <a:r>
                  <a:rPr lang="en-US" dirty="0" smtClean="0"/>
                  <a:t> if there exists a subspace </a:t>
                </a:r>
                <a14:m>
                  <m:oMath xmlns:m="http://schemas.openxmlformats.org/officeDocument/2006/math">
                    <m:r>
                      <a:rPr lang="en-US" b="0" i="1" smtClean="0">
                        <a:latin typeface="Cambria Math"/>
                      </a:rPr>
                      <m:t>𝑊</m:t>
                    </m:r>
                  </m:oMath>
                </a14:m>
                <a:r>
                  <a:rPr lang="en-US" dirty="0" smtClean="0"/>
                  <a:t> such that A</a:t>
                </a:r>
                <a14:m>
                  <m:oMath xmlns:m="http://schemas.openxmlformats.org/officeDocument/2006/math">
                    <m:r>
                      <a:rPr lang="en-US" b="0" i="1" smtClean="0">
                        <a:latin typeface="Cambria Math"/>
                      </a:rPr>
                      <m:t>𝑉</m:t>
                    </m:r>
                    <m:r>
                      <a:rPr lang="en-US" b="0" i="1" smtClean="0">
                        <a:latin typeface="Cambria Math"/>
                        <a:ea typeface="Cambria Math"/>
                      </a:rPr>
                      <m:t>⊆</m:t>
                    </m:r>
                    <m:r>
                      <a:rPr lang="en-US" b="0" i="1" smtClean="0">
                        <a:latin typeface="Cambria Math"/>
                        <a:ea typeface="Cambria Math"/>
                      </a:rPr>
                      <m:t>𝑊</m:t>
                    </m:r>
                  </m:oMath>
                </a14:m>
                <a:r>
                  <a:rPr lang="en-US" dirty="0" smtClean="0"/>
                  <a:t> for all </a:t>
                </a:r>
                <a14:m>
                  <m:oMath xmlns:m="http://schemas.openxmlformats.org/officeDocument/2006/math">
                    <m:r>
                      <a:rPr lang="en-US" b="0" i="1" smtClean="0">
                        <a:latin typeface="Cambria Math"/>
                      </a:rPr>
                      <m:t>𝐴</m:t>
                    </m:r>
                    <m:r>
                      <a:rPr lang="en-US" b="0" i="1" smtClean="0">
                        <a:latin typeface="Cambria Math"/>
                        <a:ea typeface="Cambria Math"/>
                      </a:rPr>
                      <m:t>∈</m:t>
                    </m:r>
                    <m:r>
                      <a:rPr lang="en-US" b="0" i="1" smtClean="0">
                        <a:latin typeface="Cambria Math"/>
                        <a:ea typeface="Cambria Math"/>
                      </a:rPr>
                      <m:t>𝑆𝑝𝑎𝑛</m:t>
                    </m:r>
                    <m:r>
                      <a:rPr lang="en-US" b="0" i="1" smtClean="0">
                        <a:latin typeface="Cambria Math"/>
                        <a:ea typeface="Cambria Math"/>
                      </a:rPr>
                      <m:t>(</m:t>
                    </m:r>
                    <m:r>
                      <a:rPr lang="en-US" b="0" i="1" smtClean="0">
                        <a:latin typeface="Cambria Math"/>
                        <a:ea typeface="Cambria Math"/>
                      </a:rPr>
                      <m:t>𝐷</m:t>
                    </m:r>
                    <m:sSub>
                      <m:sSubPr>
                        <m:ctrlPr>
                          <a:rPr lang="en-US" b="0" i="1" smtClean="0">
                            <a:latin typeface="Cambria Math"/>
                            <a:ea typeface="Cambria Math"/>
                          </a:rPr>
                        </m:ctrlPr>
                      </m:sSubPr>
                      <m:e>
                        <m:r>
                          <a:rPr lang="en-US" b="0" i="1" smtClean="0">
                            <a:latin typeface="Cambria Math"/>
                            <a:ea typeface="Cambria Math"/>
                          </a:rPr>
                          <m:t>𝑓</m:t>
                        </m:r>
                      </m:e>
                      <m:sub>
                        <m:r>
                          <a:rPr lang="en-US" b="0" i="1" smtClean="0">
                            <a:latin typeface="Cambria Math"/>
                            <a:ea typeface="Cambria Math"/>
                          </a:rPr>
                          <m:t>𝑖</m:t>
                        </m:r>
                      </m:sub>
                    </m:sSub>
                    <m:r>
                      <a:rPr lang="en-US" b="0" i="1" smtClean="0">
                        <a:latin typeface="Cambria Math"/>
                        <a:ea typeface="Cambria Math"/>
                      </a:rPr>
                      <m:t>)</m:t>
                    </m:r>
                  </m:oMath>
                </a14:m>
                <a:r>
                  <a:rPr lang="en-US" dirty="0" smtClean="0"/>
                  <a:t> and </a:t>
                </a:r>
                <a14:m>
                  <m:oMath xmlns:m="http://schemas.openxmlformats.org/officeDocument/2006/math">
                    <m:r>
                      <m:rPr>
                        <m:sty m:val="p"/>
                      </m:rPr>
                      <a:rPr lang="en-US" b="0" i="0" smtClean="0">
                        <a:latin typeface="Cambria Math"/>
                      </a:rPr>
                      <m:t>dim</m:t>
                    </m:r>
                    <m:r>
                      <a:rPr lang="en-US" b="0" i="1" smtClean="0">
                        <a:latin typeface="Cambria Math"/>
                      </a:rPr>
                      <m:t>⁡(</m:t>
                    </m:r>
                    <m:r>
                      <a:rPr lang="en-US" b="0" i="1" smtClean="0">
                        <a:latin typeface="Cambria Math"/>
                      </a:rPr>
                      <m:t>𝑊</m:t>
                    </m:r>
                    <m:r>
                      <a:rPr lang="en-US" b="0" i="1" smtClean="0">
                        <a:latin typeface="Cambria Math"/>
                      </a:rPr>
                      <m:t>)≤</m:t>
                    </m:r>
                    <m:r>
                      <m:rPr>
                        <m:sty m:val="p"/>
                      </m:rPr>
                      <a:rPr lang="en-US" b="0" i="0" smtClean="0">
                        <a:latin typeface="Cambria Math"/>
                        <a:ea typeface="Cambria Math"/>
                      </a:rPr>
                      <m:t>dim</m:t>
                    </m:r>
                    <m:r>
                      <a:rPr lang="en-US" b="0" i="1" smtClean="0">
                        <a:latin typeface="Cambria Math"/>
                        <a:ea typeface="Cambria Math"/>
                      </a:rPr>
                      <m:t>⁡(</m:t>
                    </m:r>
                    <m:r>
                      <a:rPr lang="en-US" b="0" i="1" smtClean="0">
                        <a:latin typeface="Cambria Math"/>
                        <a:ea typeface="Cambria Math"/>
                      </a:rPr>
                      <m:t>𝑉</m:t>
                    </m:r>
                    <m:r>
                      <a:rPr lang="en-US" b="0" i="1" smtClean="0">
                        <a:latin typeface="Cambria Math"/>
                        <a:ea typeface="Cambria Math"/>
                      </a:rPr>
                      <m:t>)</m:t>
                    </m:r>
                  </m:oMath>
                </a14:m>
                <a:r>
                  <a:rPr lang="en-US" dirty="0" smtClean="0"/>
                  <a:t>.</a:t>
                </a:r>
              </a:p>
              <a:p>
                <a:r>
                  <a:rPr lang="en-US" dirty="0" smtClean="0"/>
                  <a:t>Includes the case of simultaneous invariant and OV style of invariant.</a:t>
                </a:r>
              </a:p>
              <a:p>
                <a:r>
                  <a:rPr lang="en-US" dirty="0" smtClean="0"/>
                  <a:t>Can be generalized to higher-order (image of </a:t>
                </a:r>
                <a14:m>
                  <m:oMath xmlns:m="http://schemas.openxmlformats.org/officeDocument/2006/math">
                    <m:r>
                      <a:rPr lang="en-US" b="0" i="1" smtClean="0">
                        <a:latin typeface="Cambria Math"/>
                      </a:rPr>
                      <m:t>𝑉</m:t>
                    </m:r>
                  </m:oMath>
                </a14:m>
                <a:r>
                  <a:rPr lang="en-US" dirty="0" smtClean="0"/>
                  <a:t> contained in union of subspaces with dimension sum constraint.)</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2695" r="-74"/>
                </a:stretch>
              </a:blipFill>
            </p:spPr>
            <p:txBody>
              <a:bodyPr/>
              <a:lstStyle/>
              <a:p>
                <a:r>
                  <a:rPr lang="en-US">
                    <a:noFill/>
                  </a:rPr>
                  <a:t> </a:t>
                </a:r>
              </a:p>
            </p:txBody>
          </p:sp>
        </mc:Fallback>
      </mc:AlternateContent>
    </p:spTree>
    <p:extLst>
      <p:ext uri="{BB962C8B-B14F-4D97-AF65-F5344CB8AC3E}">
        <p14:creationId xmlns:p14="http://schemas.microsoft.com/office/powerpoint/2010/main" val="2534415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Symmetric Representation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Suppose </a:t>
                </a:r>
                <a14:m>
                  <m:oMath xmlns:m="http://schemas.openxmlformats.org/officeDocument/2006/math">
                    <m:r>
                      <a:rPr lang="en-US" b="0" i="1" smtClean="0">
                        <a:latin typeface="Cambria Math"/>
                      </a:rPr>
                      <m:t>𝑉</m:t>
                    </m:r>
                  </m:oMath>
                </a14:m>
                <a:r>
                  <a:rPr lang="en-US" dirty="0" smtClean="0"/>
                  <a:t> is a 1</a:t>
                </a:r>
                <a:r>
                  <a:rPr lang="en-US" baseline="30000" dirty="0" smtClean="0"/>
                  <a:t>st</a:t>
                </a:r>
                <a:r>
                  <a:rPr lang="en-US" dirty="0" smtClean="0"/>
                  <a:t>-order differential invariant of </a:t>
                </a:r>
                <a14:m>
                  <m:oMath xmlns:m="http://schemas.openxmlformats.org/officeDocument/2006/math">
                    <m:r>
                      <a:rPr lang="en-US" b="0" i="1" smtClean="0">
                        <a:latin typeface="Cambria Math"/>
                      </a:rPr>
                      <m:t>𝑓</m:t>
                    </m:r>
                  </m:oMath>
                </a14:m>
                <a:r>
                  <a:rPr lang="en-US" dirty="0" smtClean="0"/>
                  <a:t>.  Let </a:t>
                </a:r>
                <a14:m>
                  <m:oMath xmlns:m="http://schemas.openxmlformats.org/officeDocument/2006/math">
                    <m:sSup>
                      <m:sSupPr>
                        <m:ctrlPr>
                          <a:rPr lang="en-US" i="1" smtClean="0">
                            <a:latin typeface="Cambria Math"/>
                          </a:rPr>
                        </m:ctrlPr>
                      </m:sSupPr>
                      <m:e>
                        <m:r>
                          <a:rPr lang="en-US" b="0" i="1" smtClean="0">
                            <a:latin typeface="Cambria Math"/>
                          </a:rPr>
                          <m:t>𝑉</m:t>
                        </m:r>
                      </m:e>
                      <m:sup>
                        <m:r>
                          <a:rPr lang="en-US" i="1" smtClean="0">
                            <a:latin typeface="Cambria Math"/>
                            <a:ea typeface="Cambria Math"/>
                          </a:rPr>
                          <m:t>⊥</m:t>
                        </m:r>
                      </m:sup>
                    </m:sSup>
                  </m:oMath>
                </a14:m>
                <a:r>
                  <a:rPr lang="en-US" dirty="0" smtClean="0"/>
                  <a:t> be the set of all vectors in </a:t>
                </a:r>
                <a14:m>
                  <m:oMath xmlns:m="http://schemas.openxmlformats.org/officeDocument/2006/math">
                    <m:r>
                      <a:rPr lang="en-US" b="0" i="1" smtClean="0">
                        <a:latin typeface="Cambria Math"/>
                      </a:rPr>
                      <m:t>𝑘</m:t>
                    </m:r>
                  </m:oMath>
                </a14:m>
                <a:r>
                  <a:rPr lang="en-US" dirty="0" smtClean="0"/>
                  <a:t> which are “orthogonal” to </a:t>
                </a:r>
                <a14:m>
                  <m:oMath xmlns:m="http://schemas.openxmlformats.org/officeDocument/2006/math">
                    <m:r>
                      <a:rPr lang="en-US" b="0" i="1" smtClean="0">
                        <a:latin typeface="Cambria Math"/>
                      </a:rPr>
                      <m:t>𝑉</m:t>
                    </m:r>
                  </m:oMath>
                </a14:m>
                <a:r>
                  <a:rPr lang="en-US" dirty="0" smtClean="0"/>
                  <a:t>.</a:t>
                </a:r>
              </a:p>
              <a:p>
                <a:r>
                  <a:rPr lang="en-US" dirty="0" smtClean="0"/>
                  <a:t>Let </a:t>
                </a:r>
                <a14:m>
                  <m:oMath xmlns:m="http://schemas.openxmlformats.org/officeDocument/2006/math">
                    <m:r>
                      <a:rPr lang="en-US" b="0" i="1" smtClean="0">
                        <a:latin typeface="Cambria Math"/>
                      </a:rPr>
                      <m:t>𝑀</m:t>
                    </m:r>
                    <m:r>
                      <a:rPr lang="en-US" b="0" i="1" smtClean="0">
                        <a:latin typeface="Cambria Math"/>
                      </a:rPr>
                      <m:t>,</m:t>
                    </m:r>
                    <m:sSup>
                      <m:sSupPr>
                        <m:ctrlPr>
                          <a:rPr lang="en-US" b="0" i="1" smtClean="0">
                            <a:latin typeface="Cambria Math"/>
                          </a:rPr>
                        </m:ctrlPr>
                      </m:sSupPr>
                      <m:e>
                        <m:r>
                          <a:rPr lang="en-US" b="0" i="1" smtClean="0">
                            <a:latin typeface="Cambria Math"/>
                          </a:rPr>
                          <m:t>𝑀</m:t>
                        </m:r>
                      </m:e>
                      <m:sup>
                        <m:r>
                          <a:rPr lang="en-US" b="0" i="1" smtClean="0">
                            <a:latin typeface="Cambria Math"/>
                            <a:ea typeface="Cambria Math"/>
                          </a:rPr>
                          <m:t>⊥</m:t>
                        </m:r>
                      </m:sup>
                    </m:sSup>
                  </m:oMath>
                </a14:m>
                <a:r>
                  <a:rPr lang="en-US" dirty="0" smtClean="0"/>
                  <a:t> be arbitrary linear projections onto these subspaces.</a:t>
                </a:r>
              </a:p>
              <a:p>
                <a:r>
                  <a:rPr lang="en-US" dirty="0" smtClean="0"/>
                  <a:t>Then the following is satisfied </a:t>
                </a:r>
                <a14:m>
                  <m:oMath xmlns:m="http://schemas.openxmlformats.org/officeDocument/2006/math">
                    <m:r>
                      <a:rPr lang="en-US" i="1" smtClean="0">
                        <a:latin typeface="Cambria Math"/>
                        <a:ea typeface="Cambria Math"/>
                      </a:rPr>
                      <m:t>∀</m:t>
                    </m:r>
                    <m:r>
                      <a:rPr lang="en-US" b="0" i="1" smtClean="0">
                        <a:latin typeface="Cambria Math"/>
                        <a:ea typeface="Cambria Math"/>
                      </a:rPr>
                      <m:t>𝑎</m:t>
                    </m:r>
                    <m:r>
                      <a:rPr lang="en-US" b="0" i="1" smtClean="0">
                        <a:latin typeface="Cambria Math"/>
                        <a:ea typeface="Cambria Math"/>
                      </a:rPr>
                      <m:t>,</m:t>
                    </m:r>
                    <m:r>
                      <a:rPr lang="en-US" b="0" i="1" smtClean="0">
                        <a:latin typeface="Cambria Math"/>
                        <a:ea typeface="Cambria Math"/>
                      </a:rPr>
                      <m:t>𝑥</m:t>
                    </m:r>
                    <m:r>
                      <a:rPr lang="en-US" b="0" i="1" smtClean="0">
                        <a:latin typeface="Cambria Math"/>
                        <a:ea typeface="Cambria Math"/>
                      </a:rPr>
                      <m:t>∈</m:t>
                    </m:r>
                    <m:r>
                      <a:rPr lang="en-US" b="0" i="1" smtClean="0">
                        <a:latin typeface="Cambria Math"/>
                        <a:ea typeface="Cambria Math"/>
                      </a:rPr>
                      <m:t>𝑘</m:t>
                    </m:r>
                  </m:oMath>
                </a14:m>
                <a:r>
                  <a:rPr lang="en-US" dirty="0" smtClean="0"/>
                  <a:t> and </a:t>
                </a:r>
                <a14:m>
                  <m:oMath xmlns:m="http://schemas.openxmlformats.org/officeDocument/2006/math">
                    <m:r>
                      <a:rPr lang="en-US" b="0" i="1" smtClean="0">
                        <a:latin typeface="Cambria Math"/>
                      </a:rPr>
                      <m:t>𝑖</m:t>
                    </m:r>
                  </m:oMath>
                </a14:m>
                <a:r>
                  <a:rPr lang="en-US" dirty="0" smtClean="0"/>
                  <a:t>:  </a:t>
                </a:r>
                <a14:m>
                  <m:oMath xmlns:m="http://schemas.openxmlformats.org/officeDocument/2006/math">
                    <m:sSup>
                      <m:sSupPr>
                        <m:ctrlPr>
                          <a:rPr lang="en-US" i="1" smtClean="0">
                            <a:latin typeface="Cambria Math"/>
                          </a:rPr>
                        </m:ctrlPr>
                      </m:sSupPr>
                      <m:e>
                        <m:r>
                          <a:rPr lang="en-US" b="0" i="1" smtClean="0">
                            <a:latin typeface="Cambria Math"/>
                          </a:rPr>
                          <m:t>𝑎</m:t>
                        </m:r>
                      </m:e>
                      <m:sup>
                        <m:r>
                          <a:rPr lang="en-US" b="0" i="1" smtClean="0">
                            <a:latin typeface="Cambria Math"/>
                          </a:rPr>
                          <m:t>𝑇</m:t>
                        </m:r>
                      </m:sup>
                    </m:sSup>
                    <m:r>
                      <a:rPr lang="en-US" b="0" i="1" smtClean="0">
                        <a:latin typeface="Cambria Math"/>
                      </a:rPr>
                      <m:t>(</m:t>
                    </m:r>
                    <m:sSup>
                      <m:sSupPr>
                        <m:ctrlPr>
                          <a:rPr lang="en-US" b="0" i="1" smtClean="0">
                            <a:latin typeface="Cambria Math"/>
                          </a:rPr>
                        </m:ctrlPr>
                      </m:sSupPr>
                      <m:e>
                        <m:r>
                          <a:rPr lang="en-US" b="0" i="1" smtClean="0">
                            <a:latin typeface="Cambria Math"/>
                          </a:rPr>
                          <m:t>𝑀</m:t>
                        </m:r>
                      </m:e>
                      <m:sup>
                        <m:r>
                          <a:rPr lang="en-US" b="0" i="1" smtClean="0">
                            <a:latin typeface="Cambria Math"/>
                            <a:ea typeface="Cambria Math"/>
                          </a:rPr>
                          <m:t>⊥</m:t>
                        </m:r>
                      </m:sup>
                    </m:sSup>
                    <m:sSup>
                      <m:sSupPr>
                        <m:ctrlPr>
                          <a:rPr lang="en-US" b="0" i="1" smtClean="0">
                            <a:latin typeface="Cambria Math"/>
                          </a:rPr>
                        </m:ctrlPr>
                      </m:sSupPr>
                      <m:e>
                        <m:r>
                          <a:rPr lang="en-US" b="0" i="1" smtClean="0">
                            <a:latin typeface="Cambria Math"/>
                          </a:rPr>
                          <m:t>)</m:t>
                        </m:r>
                      </m:e>
                      <m:sup>
                        <m:r>
                          <a:rPr lang="en-US" b="0" i="1" smtClean="0">
                            <a:latin typeface="Cambria Math"/>
                          </a:rPr>
                          <m:t>𝑇</m:t>
                        </m:r>
                      </m:sup>
                    </m:sSup>
                    <m:r>
                      <m:rPr>
                        <m:sty m:val="p"/>
                      </m:rPr>
                      <a:rPr lang="en-US" b="0" i="0" smtClean="0">
                        <a:latin typeface="Cambria Math"/>
                      </a:rPr>
                      <m:t>D</m:t>
                    </m:r>
                    <m:sSub>
                      <m:sSubPr>
                        <m:ctrlPr>
                          <a:rPr lang="en-US" b="0" i="1" smtClean="0">
                            <a:latin typeface="Cambria Math"/>
                          </a:rPr>
                        </m:ctrlPr>
                      </m:sSubPr>
                      <m:e>
                        <m:r>
                          <a:rPr lang="en-US" b="0" i="1" smtClean="0">
                            <a:latin typeface="Cambria Math"/>
                          </a:rPr>
                          <m:t>𝑓</m:t>
                        </m:r>
                      </m:e>
                      <m:sub>
                        <m:r>
                          <a:rPr lang="en-US" b="0" i="1" smtClean="0">
                            <a:latin typeface="Cambria Math"/>
                          </a:rPr>
                          <m:t>𝑖</m:t>
                        </m:r>
                      </m:sub>
                    </m:sSub>
                    <m:r>
                      <a:rPr lang="en-US" b="0" i="1" smtClean="0">
                        <a:latin typeface="Cambria Math"/>
                      </a:rPr>
                      <m:t>𝑀𝑥</m:t>
                    </m:r>
                    <m:r>
                      <a:rPr lang="en-US" b="0" i="1" smtClean="0">
                        <a:latin typeface="Cambria Math"/>
                      </a:rPr>
                      <m:t>=0</m:t>
                    </m:r>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617" r="-3185"/>
                </a:stretch>
              </a:blipFill>
            </p:spPr>
            <p:txBody>
              <a:bodyPr/>
              <a:lstStyle/>
              <a:p>
                <a:r>
                  <a:rPr lang="en-US">
                    <a:noFill/>
                  </a:rPr>
                  <a:t> </a:t>
                </a:r>
              </a:p>
            </p:txBody>
          </p:sp>
        </mc:Fallback>
      </mc:AlternateContent>
    </p:spTree>
    <p:extLst>
      <p:ext uri="{BB962C8B-B14F-4D97-AF65-F5344CB8AC3E}">
        <p14:creationId xmlns:p14="http://schemas.microsoft.com/office/powerpoint/2010/main" val="579598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14:m>
                  <m:oMath xmlns:m="http://schemas.openxmlformats.org/officeDocument/2006/math">
                    <m:sSup>
                      <m:sSupPr>
                        <m:ctrlPr>
                          <a:rPr lang="en-US" i="1" smtClean="0">
                            <a:latin typeface="Cambria Math"/>
                          </a:rPr>
                        </m:ctrlPr>
                      </m:sSupPr>
                      <m:e>
                        <m:r>
                          <a:rPr lang="en-US" b="0" i="1" smtClean="0">
                            <a:latin typeface="Cambria Math"/>
                          </a:rPr>
                          <m:t>𝐶</m:t>
                        </m:r>
                      </m:e>
                      <m:sup>
                        <m:r>
                          <a:rPr lang="en-US" b="0" i="1" smtClean="0">
                            <a:latin typeface="Cambria Math"/>
                          </a:rPr>
                          <m:t>∗(−)</m:t>
                        </m:r>
                      </m:sup>
                    </m:sSup>
                  </m:oMath>
                </a14:m>
                <a:r>
                  <a:rPr lang="en-US" dirty="0" smtClean="0"/>
                  <a:t>Differential Invariants</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b="-1010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14:m>
                  <m:oMath xmlns:m="http://schemas.openxmlformats.org/officeDocument/2006/math">
                    <m:r>
                      <a:rPr lang="en-US" b="0" i="1" smtClean="0">
                        <a:latin typeface="Cambria Math"/>
                      </a:rPr>
                      <m:t>𝐷𝑓</m:t>
                    </m:r>
                    <m:d>
                      <m:dPr>
                        <m:ctrlPr>
                          <a:rPr lang="en-US" b="0" i="1" smtClean="0">
                            <a:latin typeface="Cambria Math"/>
                          </a:rPr>
                        </m:ctrlPr>
                      </m:dPr>
                      <m:e>
                        <m:sSup>
                          <m:sSupPr>
                            <m:ctrlPr>
                              <a:rPr lang="en-US" b="0" i="1" smtClean="0">
                                <a:latin typeface="Cambria Math"/>
                              </a:rPr>
                            </m:ctrlPr>
                          </m:sSupPr>
                          <m:e>
                            <m:r>
                              <a:rPr lang="en-US" b="0" i="1" smtClean="0">
                                <a:latin typeface="Cambria Math"/>
                              </a:rPr>
                              <m:t>𝑀</m:t>
                            </m:r>
                          </m:e>
                          <m:sup>
                            <m:r>
                              <a:rPr lang="en-US" b="0" i="1" smtClean="0">
                                <a:latin typeface="Cambria Math"/>
                                <a:ea typeface="Cambria Math"/>
                              </a:rPr>
                              <m:t>⊥</m:t>
                            </m:r>
                          </m:sup>
                        </m:sSup>
                        <m:r>
                          <a:rPr lang="en-US" b="0" i="1" smtClean="0">
                            <a:latin typeface="Cambria Math"/>
                          </a:rPr>
                          <m:t>𝑎</m:t>
                        </m:r>
                        <m:r>
                          <a:rPr lang="en-US" b="0" i="1" smtClean="0">
                            <a:latin typeface="Cambria Math"/>
                          </a:rPr>
                          <m:t>,</m:t>
                        </m:r>
                        <m:r>
                          <a:rPr lang="en-US" b="0" i="1" smtClean="0">
                            <a:latin typeface="Cambria Math"/>
                          </a:rPr>
                          <m:t>𝑀𝑥</m:t>
                        </m:r>
                      </m:e>
                    </m:d>
                    <m:r>
                      <a:rPr lang="en-US" b="0" i="1" smtClean="0">
                        <a:latin typeface="Cambria Math"/>
                      </a:rPr>
                      <m:t>=</m:t>
                    </m:r>
                    <m:nary>
                      <m:naryPr>
                        <m:chr m:val="∑"/>
                        <m:supHide m:val="on"/>
                        <m:ctrlPr>
                          <a:rPr lang="en-US" b="0" i="1" smtClean="0">
                            <a:latin typeface="Cambria Math"/>
                          </a:rPr>
                        </m:ctrlPr>
                      </m:naryPr>
                      <m:sub>
                        <m:r>
                          <m:rPr>
                            <m:brk m:alnAt="7"/>
                          </m:rPr>
                          <a:rPr lang="en-US" b="0" i="1" smtClean="0">
                            <a:latin typeface="Cambria Math"/>
                          </a:rPr>
                          <m:t>0</m:t>
                        </m:r>
                        <m:r>
                          <a:rPr lang="en-US" b="0" i="1" smtClean="0">
                            <a:latin typeface="Cambria Math"/>
                            <a:ea typeface="Cambria Math"/>
                          </a:rPr>
                          <m:t>≤</m:t>
                        </m:r>
                        <m:r>
                          <a:rPr lang="en-US" b="0" i="1" smtClean="0">
                            <a:latin typeface="Cambria Math"/>
                            <a:ea typeface="Cambria Math"/>
                          </a:rPr>
                          <m:t>𝑖</m:t>
                        </m:r>
                        <m:r>
                          <a:rPr lang="en-US" b="0" i="1" smtClean="0">
                            <a:latin typeface="Cambria Math"/>
                            <a:ea typeface="Cambria Math"/>
                          </a:rPr>
                          <m:t>,</m:t>
                        </m:r>
                        <m:r>
                          <a:rPr lang="en-US" b="0" i="1" smtClean="0">
                            <a:latin typeface="Cambria Math"/>
                            <a:ea typeface="Cambria Math"/>
                          </a:rPr>
                          <m:t>𝑗</m:t>
                        </m:r>
                        <m:r>
                          <a:rPr lang="en-US" b="0" i="1" smtClean="0">
                            <a:latin typeface="Cambria Math"/>
                            <a:ea typeface="Cambria Math"/>
                          </a:rPr>
                          <m:t>&lt;</m:t>
                        </m:r>
                        <m:r>
                          <a:rPr lang="en-US" b="0" i="1" smtClean="0">
                            <a:latin typeface="Cambria Math"/>
                            <a:ea typeface="Cambria Math"/>
                          </a:rPr>
                          <m:t>𝑛</m:t>
                        </m:r>
                      </m:sub>
                      <m:sup/>
                      <m:e>
                        <m:sSub>
                          <m:sSubPr>
                            <m:ctrlPr>
                              <a:rPr lang="en-US" b="0" i="1" smtClean="0">
                                <a:latin typeface="Cambria Math"/>
                              </a:rPr>
                            </m:ctrlPr>
                          </m:sSubPr>
                          <m:e>
                            <m:r>
                              <a:rPr lang="en-US" b="0" i="1" smtClean="0">
                                <a:latin typeface="Cambria Math"/>
                                <a:ea typeface="Cambria Math"/>
                              </a:rPr>
                              <m:t>𝜓</m:t>
                            </m:r>
                          </m:e>
                          <m:sub>
                            <m:r>
                              <a:rPr lang="en-US" b="0" i="1" smtClean="0">
                                <a:latin typeface="Cambria Math"/>
                              </a:rPr>
                              <m:t>𝑖𝑗</m:t>
                            </m:r>
                          </m:sub>
                        </m:sSub>
                        <m:sSup>
                          <m:sSupPr>
                            <m:ctrlPr>
                              <a:rPr lang="en-US" b="0" i="1" smtClean="0">
                                <a:latin typeface="Cambria Math"/>
                              </a:rPr>
                            </m:ctrlPr>
                          </m:sSupPr>
                          <m:e>
                            <m:r>
                              <a:rPr lang="en-US" b="0" i="1" smtClean="0">
                                <a:latin typeface="Cambria Math"/>
                              </a:rPr>
                              <m:t>𝑎</m:t>
                            </m:r>
                          </m:e>
                          <m:sup>
                            <m:sSup>
                              <m:sSupPr>
                                <m:ctrlPr>
                                  <a:rPr lang="en-US" b="0" i="1" smtClean="0">
                                    <a:latin typeface="Cambria Math"/>
                                  </a:rPr>
                                </m:ctrlPr>
                              </m:sSupPr>
                              <m:e>
                                <m:r>
                                  <a:rPr lang="en-US" b="0" i="1" smtClean="0">
                                    <a:latin typeface="Cambria Math"/>
                                  </a:rPr>
                                  <m:t>𝑞</m:t>
                                </m:r>
                              </m:e>
                              <m:sup>
                                <m:r>
                                  <a:rPr lang="en-US" b="0" i="1" smtClean="0">
                                    <a:latin typeface="Cambria Math"/>
                                  </a:rPr>
                                  <m:t>𝑖</m:t>
                                </m:r>
                              </m:sup>
                            </m:sSup>
                          </m:sup>
                        </m:sSup>
                        <m:sSup>
                          <m:sSupPr>
                            <m:ctrlPr>
                              <a:rPr lang="en-US" b="0" i="1" smtClean="0">
                                <a:latin typeface="Cambria Math"/>
                              </a:rPr>
                            </m:ctrlPr>
                          </m:sSupPr>
                          <m:e>
                            <m:r>
                              <a:rPr lang="en-US" b="0" i="1" smtClean="0">
                                <a:latin typeface="Cambria Math"/>
                              </a:rPr>
                              <m:t>𝑥</m:t>
                            </m:r>
                          </m:e>
                          <m:sup>
                            <m:sSup>
                              <m:sSupPr>
                                <m:ctrlPr>
                                  <a:rPr lang="en-US" b="0" i="1" smtClean="0">
                                    <a:latin typeface="Cambria Math"/>
                                  </a:rPr>
                                </m:ctrlPr>
                              </m:sSupPr>
                              <m:e>
                                <m:r>
                                  <a:rPr lang="en-US" b="0" i="1" smtClean="0">
                                    <a:latin typeface="Cambria Math"/>
                                  </a:rPr>
                                  <m:t>𝑞</m:t>
                                </m:r>
                              </m:e>
                              <m:sup>
                                <m:r>
                                  <a:rPr lang="en-US" b="0" i="1" smtClean="0">
                                    <a:latin typeface="Cambria Math"/>
                                  </a:rPr>
                                  <m:t>𝑗</m:t>
                                </m:r>
                              </m:sup>
                            </m:sSup>
                          </m:sup>
                        </m:sSup>
                      </m:e>
                    </m:nary>
                  </m:oMath>
                </a14:m>
                <a:r>
                  <a:rPr lang="en-US" dirty="0" smtClean="0"/>
                  <a:t>, where </a:t>
                </a:r>
                <a14:m>
                  <m:oMath xmlns:m="http://schemas.openxmlformats.org/officeDocument/2006/math">
                    <m:sSub>
                      <m:sSubPr>
                        <m:ctrlPr>
                          <a:rPr lang="en-US" i="1" smtClean="0">
                            <a:latin typeface="Cambria Math"/>
                          </a:rPr>
                        </m:ctrlPr>
                      </m:sSubPr>
                      <m:e>
                        <m:r>
                          <a:rPr lang="en-US" i="1" smtClean="0">
                            <a:latin typeface="Cambria Math"/>
                            <a:ea typeface="Cambria Math"/>
                          </a:rPr>
                          <m:t>𝜓</m:t>
                        </m:r>
                      </m:e>
                      <m:sub>
                        <m:r>
                          <a:rPr lang="en-US" b="0" i="1" smtClean="0">
                            <a:latin typeface="Cambria Math"/>
                          </a:rPr>
                          <m:t>𝑖𝑗</m:t>
                        </m:r>
                      </m:sub>
                    </m:sSub>
                    <m:r>
                      <a:rPr lang="en-US" b="0" i="1" smtClean="0">
                        <a:latin typeface="Cambria Math"/>
                      </a:rPr>
                      <m:t>=</m:t>
                    </m:r>
                    <m:sSub>
                      <m:sSubPr>
                        <m:ctrlPr>
                          <a:rPr lang="en-US" b="0" i="1" smtClean="0">
                            <a:latin typeface="Cambria Math"/>
                          </a:rPr>
                        </m:ctrlPr>
                      </m:sSubPr>
                      <m:e>
                        <m:r>
                          <a:rPr lang="en-US" b="0" i="1" smtClean="0">
                            <a:latin typeface="Cambria Math"/>
                          </a:rPr>
                          <m:t>𝑚</m:t>
                        </m:r>
                      </m:e>
                      <m:sub>
                        <m:r>
                          <a:rPr lang="en-US" b="0" i="1" smtClean="0">
                            <a:latin typeface="Cambria Math"/>
                          </a:rPr>
                          <m:t>𝑗</m:t>
                        </m:r>
                      </m:sub>
                    </m:sSub>
                    <m:r>
                      <a:rPr lang="en-US" b="0" i="1" smtClean="0">
                        <a:latin typeface="Cambria Math"/>
                      </a:rPr>
                      <m:t>(</m:t>
                    </m:r>
                    <m:sSubSup>
                      <m:sSubSupPr>
                        <m:ctrlPr>
                          <a:rPr lang="en-US" b="0" i="1" smtClean="0">
                            <a:latin typeface="Cambria Math"/>
                          </a:rPr>
                        </m:ctrlPr>
                      </m:sSubSupPr>
                      <m:e>
                        <m:r>
                          <a:rPr lang="en-US" b="0" i="1" smtClean="0">
                            <a:latin typeface="Cambria Math"/>
                          </a:rPr>
                          <m:t>𝑚</m:t>
                        </m:r>
                      </m:e>
                      <m:sub>
                        <m:r>
                          <a:rPr lang="en-US" b="0" i="1" smtClean="0">
                            <a:latin typeface="Cambria Math"/>
                          </a:rPr>
                          <m:t>𝑖</m:t>
                        </m:r>
                        <m:r>
                          <a:rPr lang="en-US" b="0" i="1" smtClean="0">
                            <a:latin typeface="Cambria Math"/>
                          </a:rPr>
                          <m:t>−</m:t>
                        </m:r>
                        <m:r>
                          <a:rPr lang="en-US" b="0" i="1" smtClean="0">
                            <a:latin typeface="Cambria Math"/>
                            <a:ea typeface="Cambria Math"/>
                          </a:rPr>
                          <m:t>𝜃</m:t>
                        </m:r>
                      </m:sub>
                      <m:sup/>
                    </m:sSubSup>
                    <m:sSup>
                      <m:sSupPr>
                        <m:ctrlPr>
                          <a:rPr lang="en-US" b="0" i="1" smtClean="0">
                            <a:latin typeface="Cambria Math"/>
                          </a:rPr>
                        </m:ctrlPr>
                      </m:sSupPr>
                      <m:e>
                        <m:r>
                          <a:rPr lang="en-US" b="0" i="1" smtClean="0">
                            <a:latin typeface="Cambria Math"/>
                          </a:rPr>
                          <m:t>)</m:t>
                        </m:r>
                      </m:e>
                      <m:sup>
                        <m:sSup>
                          <m:sSupPr>
                            <m:ctrlPr>
                              <a:rPr lang="en-US" b="0" i="1" smtClean="0">
                                <a:latin typeface="Cambria Math"/>
                              </a:rPr>
                            </m:ctrlPr>
                          </m:sSupPr>
                          <m:e>
                            <m:r>
                              <a:rPr lang="en-US" b="0" i="1" smtClean="0">
                                <a:latin typeface="Cambria Math"/>
                              </a:rPr>
                              <m:t>𝑞</m:t>
                            </m:r>
                          </m:e>
                          <m:sup>
                            <m:r>
                              <a:rPr lang="en-US" b="0" i="1" smtClean="0">
                                <a:latin typeface="Cambria Math"/>
                                <a:ea typeface="Cambria Math"/>
                              </a:rPr>
                              <m:t>𝜃</m:t>
                            </m:r>
                          </m:sup>
                        </m:sSup>
                      </m:sup>
                    </m:sSup>
                    <m:r>
                      <a:rPr lang="en-US" b="0" i="1" smtClean="0">
                        <a:latin typeface="Cambria Math"/>
                      </a:rPr>
                      <m:t>+</m:t>
                    </m:r>
                    <m:sSub>
                      <m:sSubPr>
                        <m:ctrlPr>
                          <a:rPr lang="en-US" b="0" i="1" smtClean="0">
                            <a:latin typeface="Cambria Math"/>
                          </a:rPr>
                        </m:ctrlPr>
                      </m:sSubPr>
                      <m:e>
                        <m:r>
                          <a:rPr lang="en-US" b="0" i="1" smtClean="0">
                            <a:latin typeface="Cambria Math"/>
                          </a:rPr>
                          <m:t>𝑚</m:t>
                        </m:r>
                      </m:e>
                      <m:sub>
                        <m:r>
                          <a:rPr lang="en-US" b="0" i="1" smtClean="0">
                            <a:latin typeface="Cambria Math"/>
                          </a:rPr>
                          <m:t>𝑖</m:t>
                        </m:r>
                      </m:sub>
                    </m:sSub>
                    <m:sSub>
                      <m:sSubPr>
                        <m:ctrlPr>
                          <a:rPr lang="en-US" b="0" i="1" smtClean="0">
                            <a:latin typeface="Cambria Math"/>
                          </a:rPr>
                        </m:ctrlPr>
                      </m:sSubPr>
                      <m:e>
                        <m:r>
                          <a:rPr lang="en-US" b="0" i="1" smtClean="0">
                            <a:latin typeface="Cambria Math"/>
                          </a:rPr>
                          <m:t>(</m:t>
                        </m:r>
                        <m:r>
                          <a:rPr lang="en-US" b="0" i="1" smtClean="0">
                            <a:latin typeface="Cambria Math"/>
                          </a:rPr>
                          <m:t>𝑚</m:t>
                        </m:r>
                      </m:e>
                      <m:sub>
                        <m:r>
                          <a:rPr lang="en-US" b="0" i="1" smtClean="0">
                            <a:latin typeface="Cambria Math"/>
                          </a:rPr>
                          <m:t>𝑗</m:t>
                        </m:r>
                        <m:r>
                          <a:rPr lang="en-US" b="0" i="1" smtClean="0">
                            <a:latin typeface="Cambria Math"/>
                          </a:rPr>
                          <m:t>−</m:t>
                        </m:r>
                        <m:r>
                          <a:rPr lang="en-US" b="0" i="1" smtClean="0">
                            <a:latin typeface="Cambria Math"/>
                            <a:ea typeface="Cambria Math"/>
                          </a:rPr>
                          <m:t>𝜃</m:t>
                        </m:r>
                      </m:sub>
                    </m:sSub>
                    <m:sSup>
                      <m:sSupPr>
                        <m:ctrlPr>
                          <a:rPr lang="en-US" b="0" i="1" smtClean="0">
                            <a:latin typeface="Cambria Math"/>
                          </a:rPr>
                        </m:ctrlPr>
                      </m:sSupPr>
                      <m:e>
                        <m:r>
                          <a:rPr lang="en-US" b="0" i="1" smtClean="0">
                            <a:latin typeface="Cambria Math"/>
                          </a:rPr>
                          <m:t>)</m:t>
                        </m:r>
                      </m:e>
                      <m:sup>
                        <m:sSup>
                          <m:sSupPr>
                            <m:ctrlPr>
                              <a:rPr lang="en-US" b="0" i="1" smtClean="0">
                                <a:latin typeface="Cambria Math"/>
                              </a:rPr>
                            </m:ctrlPr>
                          </m:sSupPr>
                          <m:e>
                            <m:r>
                              <a:rPr lang="en-US" b="0" i="1" smtClean="0">
                                <a:latin typeface="Cambria Math"/>
                              </a:rPr>
                              <m:t>𝑞</m:t>
                            </m:r>
                          </m:e>
                          <m:sup>
                            <m:r>
                              <a:rPr lang="en-US" b="0" i="1" smtClean="0">
                                <a:latin typeface="Cambria Math"/>
                                <a:ea typeface="Cambria Math"/>
                              </a:rPr>
                              <m:t>𝜃</m:t>
                            </m:r>
                          </m:sup>
                        </m:sSup>
                      </m:sup>
                    </m:sSup>
                  </m:oMath>
                </a14:m>
                <a:r>
                  <a:rPr lang="en-US" dirty="0" smtClean="0"/>
                  <a:t>.</a:t>
                </a:r>
              </a:p>
              <a:p>
                <a14:m>
                  <m:oMath xmlns:m="http://schemas.openxmlformats.org/officeDocument/2006/math">
                    <m:d>
                      <m:dPr>
                        <m:begChr m:val="["/>
                        <m:endChr m:val="]"/>
                        <m:ctrlPr>
                          <a:rPr lang="en-US" i="1" smtClean="0">
                            <a:latin typeface="Cambria Math"/>
                          </a:rPr>
                        </m:ctrlPr>
                      </m:dPr>
                      <m:e>
                        <m:m>
                          <m:mPr>
                            <m:mcs>
                              <m:mc>
                                <m:mcPr>
                                  <m:count m:val="6"/>
                                  <m:mcJc m:val="center"/>
                                </m:mcPr>
                              </m:mc>
                            </m:mcs>
                            <m:ctrlPr>
                              <a:rPr lang="en-US" i="1" smtClean="0">
                                <a:latin typeface="Cambria Math"/>
                              </a:rPr>
                            </m:ctrlPr>
                          </m:mPr>
                          <m:mr>
                            <m:e>
                              <m:sSub>
                                <m:sSubPr>
                                  <m:ctrlPr>
                                    <a:rPr lang="en-US" i="1" smtClean="0">
                                      <a:latin typeface="Cambria Math"/>
                                    </a:rPr>
                                  </m:ctrlPr>
                                </m:sSubPr>
                                <m:e>
                                  <m:r>
                                    <a:rPr lang="en-US" b="0" i="1" smtClean="0">
                                      <a:latin typeface="Cambria Math"/>
                                    </a:rPr>
                                    <m:t>𝑚</m:t>
                                  </m:r>
                                </m:e>
                                <m:sub>
                                  <m:r>
                                    <a:rPr lang="en-US" b="0" i="1" smtClean="0">
                                      <a:latin typeface="Cambria Math"/>
                                    </a:rPr>
                                    <m:t>0</m:t>
                                  </m:r>
                                </m:sub>
                              </m:sSub>
                            </m:e>
                            <m:e>
                              <m:sSub>
                                <m:sSubPr>
                                  <m:ctrlPr>
                                    <a:rPr lang="en-US" i="1" smtClean="0">
                                      <a:latin typeface="Cambria Math"/>
                                    </a:rPr>
                                  </m:ctrlPr>
                                </m:sSubPr>
                                <m:e>
                                  <m:r>
                                    <a:rPr lang="en-US" b="0" i="1" smtClean="0">
                                      <a:latin typeface="Cambria Math"/>
                                    </a:rPr>
                                    <m:t>𝑚</m:t>
                                  </m:r>
                                </m:e>
                                <m:sub>
                                  <m:r>
                                    <a:rPr lang="en-US" b="0" i="1" smtClean="0">
                                      <a:latin typeface="Cambria Math"/>
                                    </a:rPr>
                                    <m:t>0</m:t>
                                  </m:r>
                                </m:sub>
                              </m:sSub>
                            </m:e>
                            <m:e>
                              <m:sSub>
                                <m:sSubPr>
                                  <m:ctrlPr>
                                    <a:rPr lang="en-US" i="1" smtClean="0">
                                      <a:latin typeface="Cambria Math"/>
                                    </a:rPr>
                                  </m:ctrlPr>
                                </m:sSubPr>
                                <m:e>
                                  <m:r>
                                    <a:rPr lang="en-US" b="0" i="1" smtClean="0">
                                      <a:latin typeface="Cambria Math"/>
                                    </a:rPr>
                                    <m:t>𝑚</m:t>
                                  </m:r>
                                </m:e>
                                <m:sub>
                                  <m:r>
                                    <a:rPr lang="en-US" b="0" i="1" smtClean="0">
                                      <a:latin typeface="Cambria Math"/>
                                    </a:rPr>
                                    <m:t>1</m:t>
                                  </m:r>
                                </m:sub>
                              </m:sSub>
                            </m:e>
                            <m:e>
                              <m:sSub>
                                <m:sSubPr>
                                  <m:ctrlPr>
                                    <a:rPr lang="en-US" i="1" smtClean="0">
                                      <a:latin typeface="Cambria Math"/>
                                    </a:rPr>
                                  </m:ctrlPr>
                                </m:sSubPr>
                                <m:e>
                                  <m:r>
                                    <a:rPr lang="en-US" b="0" i="1" smtClean="0">
                                      <a:latin typeface="Cambria Math"/>
                                    </a:rPr>
                                    <m:t>𝑚</m:t>
                                  </m:r>
                                </m:e>
                                <m:sub>
                                  <m:r>
                                    <a:rPr lang="en-US" b="0" i="1" smtClean="0">
                                      <a:latin typeface="Cambria Math"/>
                                    </a:rPr>
                                    <m:t>1</m:t>
                                  </m:r>
                                </m:sub>
                              </m:sSub>
                            </m:e>
                            <m:e>
                              <m:r>
                                <a:rPr lang="en-US" b="0" i="1" smtClean="0">
                                  <a:latin typeface="Cambria Math"/>
                                </a:rPr>
                                <m:t>…</m:t>
                              </m:r>
                            </m:e>
                            <m:e>
                              <m:sSub>
                                <m:sSubPr>
                                  <m:ctrlPr>
                                    <a:rPr lang="en-US" i="1" smtClean="0">
                                      <a:latin typeface="Cambria Math"/>
                                    </a:rPr>
                                  </m:ctrlPr>
                                </m:sSubPr>
                                <m:e>
                                  <m:r>
                                    <a:rPr lang="en-US" b="0" i="1" smtClean="0">
                                      <a:latin typeface="Cambria Math"/>
                                    </a:rPr>
                                    <m:t>𝑚</m:t>
                                  </m:r>
                                </m:e>
                                <m:sub>
                                  <m:r>
                                    <a:rPr lang="en-US" b="0" i="1" smtClean="0">
                                      <a:latin typeface="Cambria Math"/>
                                    </a:rPr>
                                    <m:t>𝑛</m:t>
                                  </m:r>
                                  <m:r>
                                    <a:rPr lang="en-US" b="0" i="1" smtClean="0">
                                      <a:latin typeface="Cambria Math"/>
                                    </a:rPr>
                                    <m:t>−1</m:t>
                                  </m:r>
                                </m:sub>
                              </m:sSub>
                            </m:e>
                          </m:mr>
                          <m:mr>
                            <m:e>
                              <m:sSub>
                                <m:sSubPr>
                                  <m:ctrlPr>
                                    <a:rPr lang="en-US" i="1" smtClean="0">
                                      <a:latin typeface="Cambria Math"/>
                                    </a:rPr>
                                  </m:ctrlPr>
                                </m:sSubPr>
                                <m:e>
                                  <m:r>
                                    <a:rPr lang="en-US" b="0" i="1" smtClean="0">
                                      <a:latin typeface="Cambria Math"/>
                                    </a:rPr>
                                    <m:t>𝑚</m:t>
                                  </m:r>
                                </m:e>
                                <m:sub>
                                  <m:r>
                                    <a:rPr lang="en-US" b="0" i="1" smtClean="0">
                                      <a:latin typeface="Cambria Math"/>
                                    </a:rPr>
                                    <m:t>−</m:t>
                                  </m:r>
                                  <m:r>
                                    <a:rPr lang="en-US" b="0" i="1" smtClean="0">
                                      <a:latin typeface="Cambria Math"/>
                                      <a:ea typeface="Cambria Math"/>
                                    </a:rPr>
                                    <m:t>𝜃</m:t>
                                  </m:r>
                                </m:sub>
                              </m:sSub>
                            </m:e>
                            <m:e>
                              <m:sSub>
                                <m:sSubPr>
                                  <m:ctrlPr>
                                    <a:rPr lang="en-US" i="1" smtClean="0">
                                      <a:latin typeface="Cambria Math"/>
                                    </a:rPr>
                                  </m:ctrlPr>
                                </m:sSubPr>
                                <m:e>
                                  <m:r>
                                    <a:rPr lang="en-US" b="0" i="1" smtClean="0">
                                      <a:latin typeface="Cambria Math"/>
                                    </a:rPr>
                                    <m:t>𝑚</m:t>
                                  </m:r>
                                </m:e>
                                <m:sub>
                                  <m:r>
                                    <a:rPr lang="en-US" b="0" i="1" smtClean="0">
                                      <a:latin typeface="Cambria Math"/>
                                    </a:rPr>
                                    <m:t>−</m:t>
                                  </m:r>
                                  <m:r>
                                    <a:rPr lang="en-US" b="0" i="1" smtClean="0">
                                      <a:latin typeface="Cambria Math"/>
                                      <a:ea typeface="Cambria Math"/>
                                    </a:rPr>
                                    <m:t>𝜃</m:t>
                                  </m:r>
                                </m:sub>
                              </m:sSub>
                            </m:e>
                            <m:e>
                              <m:sSub>
                                <m:sSubPr>
                                  <m:ctrlPr>
                                    <a:rPr lang="en-US" i="1" smtClean="0">
                                      <a:latin typeface="Cambria Math"/>
                                    </a:rPr>
                                  </m:ctrlPr>
                                </m:sSubPr>
                                <m:e>
                                  <m:r>
                                    <a:rPr lang="en-US" b="0" i="1" smtClean="0">
                                      <a:latin typeface="Cambria Math"/>
                                    </a:rPr>
                                    <m:t>𝑚</m:t>
                                  </m:r>
                                </m:e>
                                <m:sub>
                                  <m:r>
                                    <a:rPr lang="en-US" b="0" i="1" smtClean="0">
                                      <a:latin typeface="Cambria Math"/>
                                    </a:rPr>
                                    <m:t>1−</m:t>
                                  </m:r>
                                  <m:r>
                                    <a:rPr lang="en-US" b="0" i="1" smtClean="0">
                                      <a:latin typeface="Cambria Math"/>
                                      <a:ea typeface="Cambria Math"/>
                                    </a:rPr>
                                    <m:t>𝜃</m:t>
                                  </m:r>
                                </m:sub>
                              </m:sSub>
                            </m:e>
                            <m:e>
                              <m:sSub>
                                <m:sSubPr>
                                  <m:ctrlPr>
                                    <a:rPr lang="en-US" i="1" smtClean="0">
                                      <a:latin typeface="Cambria Math"/>
                                    </a:rPr>
                                  </m:ctrlPr>
                                </m:sSubPr>
                                <m:e>
                                  <m:r>
                                    <a:rPr lang="en-US" b="0" i="1" smtClean="0">
                                      <a:latin typeface="Cambria Math"/>
                                    </a:rPr>
                                    <m:t>𝑚</m:t>
                                  </m:r>
                                </m:e>
                                <m:sub>
                                  <m:r>
                                    <a:rPr lang="en-US" b="0" i="1" smtClean="0">
                                      <a:latin typeface="Cambria Math"/>
                                    </a:rPr>
                                    <m:t>1−</m:t>
                                  </m:r>
                                  <m:r>
                                    <a:rPr lang="en-US" b="0" i="1" smtClean="0">
                                      <a:latin typeface="Cambria Math"/>
                                      <a:ea typeface="Cambria Math"/>
                                    </a:rPr>
                                    <m:t>𝜃</m:t>
                                  </m:r>
                                </m:sub>
                              </m:sSub>
                            </m:e>
                            <m:e>
                              <m:r>
                                <a:rPr lang="en-US" b="0" i="1" smtClean="0">
                                  <a:latin typeface="Cambria Math"/>
                                </a:rPr>
                                <m:t>…</m:t>
                              </m:r>
                            </m:e>
                            <m:e>
                              <m:sSub>
                                <m:sSubPr>
                                  <m:ctrlPr>
                                    <a:rPr lang="en-US" i="1" smtClean="0">
                                      <a:latin typeface="Cambria Math"/>
                                    </a:rPr>
                                  </m:ctrlPr>
                                </m:sSubPr>
                                <m:e>
                                  <m:r>
                                    <a:rPr lang="en-US" b="0" i="1" smtClean="0">
                                      <a:latin typeface="Cambria Math"/>
                                    </a:rPr>
                                    <m:t>𝑚</m:t>
                                  </m:r>
                                </m:e>
                                <m:sub>
                                  <m:r>
                                    <a:rPr lang="en-US" b="0" i="1" smtClean="0">
                                      <a:latin typeface="Cambria Math"/>
                                    </a:rPr>
                                    <m:t>𝑛</m:t>
                                  </m:r>
                                  <m:r>
                                    <a:rPr lang="en-US" b="0" i="1" smtClean="0">
                                      <a:latin typeface="Cambria Math"/>
                                    </a:rPr>
                                    <m:t>−1−</m:t>
                                  </m:r>
                                  <m:r>
                                    <a:rPr lang="en-US" b="0" i="1" smtClean="0">
                                      <a:latin typeface="Cambria Math"/>
                                      <a:ea typeface="Cambria Math"/>
                                    </a:rPr>
                                    <m:t>𝜃</m:t>
                                  </m:r>
                                </m:sub>
                              </m:sSub>
                            </m:e>
                          </m:mr>
                        </m:m>
                      </m:e>
                    </m:d>
                  </m:oMath>
                </a14:m>
                <a:endParaRPr lang="en-US" dirty="0" smtClean="0"/>
              </a:p>
              <a:p>
                <a:r>
                  <a:rPr lang="en-US" dirty="0" smtClean="0"/>
                  <a:t>All minors are zero, so this matrix is of rank 1.</a:t>
                </a:r>
              </a:p>
              <a:p>
                <a:r>
                  <a:rPr lang="en-US" dirty="0" smtClean="0"/>
                  <a:t>This implies that </a:t>
                </a:r>
                <a14:m>
                  <m:oMath xmlns:m="http://schemas.openxmlformats.org/officeDocument/2006/math">
                    <m:sSup>
                      <m:sSupPr>
                        <m:ctrlPr>
                          <a:rPr lang="en-US" i="1" smtClean="0">
                            <a:latin typeface="Cambria Math"/>
                          </a:rPr>
                        </m:ctrlPr>
                      </m:sSupPr>
                      <m:e>
                        <m:r>
                          <a:rPr lang="en-US" b="0" i="1" smtClean="0">
                            <a:latin typeface="Cambria Math"/>
                          </a:rPr>
                          <m:t>𝑀</m:t>
                        </m:r>
                      </m:e>
                      <m:sup>
                        <m:r>
                          <a:rPr lang="en-US" i="1" smtClean="0">
                            <a:latin typeface="Cambria Math"/>
                            <a:ea typeface="Cambria Math"/>
                          </a:rPr>
                          <m:t>⊥</m:t>
                        </m:r>
                      </m:sup>
                    </m:sSup>
                    <m:r>
                      <a:rPr lang="en-US" b="0" i="1" smtClean="0">
                        <a:latin typeface="Cambria Math"/>
                      </a:rPr>
                      <m:t>𝑥</m:t>
                    </m:r>
                    <m:r>
                      <a:rPr lang="en-US" b="0" i="1" smtClean="0">
                        <a:latin typeface="Cambria Math"/>
                      </a:rPr>
                      <m:t>=</m:t>
                    </m:r>
                    <m:r>
                      <a:rPr lang="en-US" b="0" i="1" smtClean="0">
                        <a:latin typeface="Cambria Math"/>
                      </a:rPr>
                      <m:t>𝑀</m:t>
                    </m:r>
                    <m:r>
                      <a:rPr lang="en-US" b="0" i="1" smtClean="0">
                        <a:latin typeface="Cambria Math"/>
                      </a:rPr>
                      <m:t>(</m:t>
                    </m:r>
                    <m:r>
                      <a:rPr lang="en-US" b="0" i="1" smtClean="0">
                        <a:latin typeface="Cambria Math"/>
                      </a:rPr>
                      <m:t>𝑠</m:t>
                    </m:r>
                    <m:r>
                      <a:rPr lang="en-US" b="0" i="1" smtClean="0">
                        <a:latin typeface="Cambria Math"/>
                      </a:rPr>
                      <m:t>∗</m:t>
                    </m:r>
                    <m:r>
                      <a:rPr lang="en-US" b="0" i="1" smtClean="0">
                        <a:latin typeface="Cambria Math"/>
                      </a:rPr>
                      <m:t>𝑥</m:t>
                    </m:r>
                    <m:r>
                      <a:rPr lang="en-US" b="0" i="1" smtClean="0">
                        <a:latin typeface="Cambria Math"/>
                      </a:rPr>
                      <m:t>)</m:t>
                    </m:r>
                  </m:oMath>
                </a14:m>
                <a:r>
                  <a:rPr lang="en-US" dirty="0" smtClean="0"/>
                  <a:t> for some </a:t>
                </a:r>
                <a14:m>
                  <m:oMath xmlns:m="http://schemas.openxmlformats.org/officeDocument/2006/math">
                    <m:r>
                      <a:rPr lang="en-US" b="0" i="1" smtClean="0">
                        <a:latin typeface="Cambria Math"/>
                      </a:rPr>
                      <m:t>𝑠</m:t>
                    </m:r>
                  </m:oMath>
                </a14:m>
                <a:r>
                  <a:rPr lang="en-US" dirty="0" smtClean="0"/>
                  <a:t>.</a:t>
                </a:r>
              </a:p>
              <a:p>
                <a:r>
                  <a:rPr lang="en-US" dirty="0" smtClean="0"/>
                  <a:t>This is only possible if the maps project onto a 1 dimensional subspace of </a:t>
                </a:r>
                <a14:m>
                  <m:oMath xmlns:m="http://schemas.openxmlformats.org/officeDocument/2006/math">
                    <m:r>
                      <a:rPr lang="en-US" b="0" i="1" smtClean="0">
                        <a:latin typeface="Cambria Math"/>
                      </a:rPr>
                      <m:t>𝑘</m:t>
                    </m:r>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630" t="-404" r="-17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2743200" y="2286000"/>
                <a:ext cx="6096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2743200" y="2286000"/>
                <a:ext cx="609600" cy="369332"/>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4648200" y="2286000"/>
                <a:ext cx="6096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4648200" y="2286000"/>
                <a:ext cx="609600" cy="369332"/>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514600" y="2743200"/>
                <a:ext cx="38985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2514600" y="2743200"/>
                <a:ext cx="389850" cy="369332"/>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2362200" y="3276600"/>
                <a:ext cx="6096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2362200" y="3276600"/>
                <a:ext cx="609600"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6934200" y="3276600"/>
                <a:ext cx="6096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6934200" y="3276600"/>
                <a:ext cx="609600" cy="369332"/>
              </a:xfrm>
              <a:prstGeom prst="rect">
                <a:avLst/>
              </a:prstGeom>
              <a:blipFill rotWithShape="1">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p:cNvSpPr txBox="1"/>
              <p:nvPr/>
            </p:nvSpPr>
            <p:spPr>
              <a:xfrm>
                <a:off x="5029200" y="2743200"/>
                <a:ext cx="6096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p:sp>
            <p:nvSpPr>
              <p:cNvPr id="10" name="TextBox 9"/>
              <p:cNvSpPr txBox="1">
                <a:spLocks noRot="1" noChangeAspect="1" noMove="1" noResize="1" noEditPoints="1" noAdjustHandles="1" noChangeArrowheads="1" noChangeShapeType="1" noTextEdit="1"/>
              </p:cNvSpPr>
              <p:nvPr/>
            </p:nvSpPr>
            <p:spPr>
              <a:xfrm>
                <a:off x="5029200" y="2743200"/>
                <a:ext cx="609600" cy="369332"/>
              </a:xfrm>
              <a:prstGeom prst="rect">
                <a:avLst/>
              </a:prstGeom>
              <a:blipFill rotWithShape="1">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TextBox 10"/>
              <p:cNvSpPr txBox="1"/>
              <p:nvPr/>
            </p:nvSpPr>
            <p:spPr>
              <a:xfrm>
                <a:off x="4842519" y="3276600"/>
                <a:ext cx="6096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p:sp>
            <p:nvSpPr>
              <p:cNvPr id="11" name="TextBox 10"/>
              <p:cNvSpPr txBox="1">
                <a:spLocks noRot="1" noChangeAspect="1" noMove="1" noResize="1" noEditPoints="1" noAdjustHandles="1" noChangeArrowheads="1" noChangeShapeType="1" noTextEdit="1"/>
              </p:cNvSpPr>
              <p:nvPr/>
            </p:nvSpPr>
            <p:spPr>
              <a:xfrm>
                <a:off x="4842519" y="3276600"/>
                <a:ext cx="609600" cy="369332"/>
              </a:xfrm>
              <a:prstGeom prst="rect">
                <a:avLst/>
              </a:prstGeom>
              <a:blipFill rotWithShape="1">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7086600" y="2819400"/>
                <a:ext cx="60960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a:ea typeface="Cambria Math"/>
                        </a:rPr>
                        <m:t>⊥</m:t>
                      </m:r>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7086600" y="2819400"/>
                <a:ext cx="609600" cy="369332"/>
              </a:xfrm>
              <a:prstGeom prst="rect">
                <a:avLst/>
              </a:prstGeom>
              <a:blipFill rotWithShape="1">
                <a:blip r:embed="rId1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p:cNvSpPr txBox="1"/>
              <p:nvPr/>
            </p:nvSpPr>
            <p:spPr>
              <a:xfrm>
                <a:off x="1261119" y="3276600"/>
                <a:ext cx="491481" cy="3814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a:rPr>
                          </m:ctrlPr>
                        </m:sSupPr>
                        <m:e>
                          <m:r>
                            <a:rPr lang="en-US" b="0" i="1" smtClean="0">
                              <a:latin typeface="Cambria Math"/>
                            </a:rPr>
                            <m:t>𝑞</m:t>
                          </m:r>
                        </m:e>
                        <m:sup>
                          <m:r>
                            <a:rPr lang="en-US" i="1" smtClean="0">
                              <a:latin typeface="Cambria Math"/>
                              <a:ea typeface="Cambria Math"/>
                            </a:rPr>
                            <m:t>𝜃</m:t>
                          </m:r>
                        </m:sup>
                      </m:sSup>
                    </m:oMath>
                  </m:oMathPara>
                </a14:m>
                <a:endParaRPr lang="en-US" dirty="0"/>
              </a:p>
            </p:txBody>
          </p:sp>
        </mc:Choice>
        <mc:Fallback>
          <p:sp>
            <p:nvSpPr>
              <p:cNvPr id="13" name="TextBox 12"/>
              <p:cNvSpPr txBox="1">
                <a:spLocks noRot="1" noChangeAspect="1" noMove="1" noResize="1" noEditPoints="1" noAdjustHandles="1" noChangeArrowheads="1" noChangeShapeType="1" noTextEdit="1"/>
              </p:cNvSpPr>
              <p:nvPr/>
            </p:nvSpPr>
            <p:spPr>
              <a:xfrm>
                <a:off x="1261119" y="3276600"/>
                <a:ext cx="491481" cy="381451"/>
              </a:xfrm>
              <a:prstGeom prst="rect">
                <a:avLst/>
              </a:prstGeom>
              <a:blipFill rotWithShape="1">
                <a:blip r:embed="rId11"/>
                <a:stretch>
                  <a:fillRect b="-483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p:cNvSpPr txBox="1"/>
              <p:nvPr/>
            </p:nvSpPr>
            <p:spPr>
              <a:xfrm>
                <a:off x="2632719" y="3200400"/>
                <a:ext cx="491481" cy="3814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a:rPr>
                          </m:ctrlPr>
                        </m:sSupPr>
                        <m:e>
                          <m:r>
                            <a:rPr lang="en-US" b="0" i="1" smtClean="0">
                              <a:latin typeface="Cambria Math"/>
                            </a:rPr>
                            <m:t>𝑞</m:t>
                          </m:r>
                        </m:e>
                        <m:sup>
                          <m:r>
                            <a:rPr lang="en-US" i="1" smtClean="0">
                              <a:latin typeface="Cambria Math"/>
                              <a:ea typeface="Cambria Math"/>
                            </a:rPr>
                            <m:t>𝜃</m:t>
                          </m:r>
                        </m:sup>
                      </m:sSup>
                    </m:oMath>
                  </m:oMathPara>
                </a14:m>
                <a:endParaRPr lang="en-US" dirty="0"/>
              </a:p>
            </p:txBody>
          </p:sp>
        </mc:Choice>
        <mc:Fallback>
          <p:sp>
            <p:nvSpPr>
              <p:cNvPr id="15" name="TextBox 14"/>
              <p:cNvSpPr txBox="1">
                <a:spLocks noRot="1" noChangeAspect="1" noMove="1" noResize="1" noEditPoints="1" noAdjustHandles="1" noChangeArrowheads="1" noChangeShapeType="1" noTextEdit="1"/>
              </p:cNvSpPr>
              <p:nvPr/>
            </p:nvSpPr>
            <p:spPr>
              <a:xfrm>
                <a:off x="2632719" y="3200400"/>
                <a:ext cx="491481" cy="381451"/>
              </a:xfrm>
              <a:prstGeom prst="rect">
                <a:avLst/>
              </a:prstGeom>
              <a:blipFill rotWithShape="1">
                <a:blip r:embed="rId12"/>
                <a:stretch>
                  <a:fillRect b="-476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p:cNvSpPr txBox="1"/>
              <p:nvPr/>
            </p:nvSpPr>
            <p:spPr>
              <a:xfrm>
                <a:off x="3657600" y="3200400"/>
                <a:ext cx="491481" cy="3814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a:rPr>
                          </m:ctrlPr>
                        </m:sSupPr>
                        <m:e>
                          <m:r>
                            <a:rPr lang="en-US" b="0" i="1" smtClean="0">
                              <a:latin typeface="Cambria Math"/>
                            </a:rPr>
                            <m:t>𝑞</m:t>
                          </m:r>
                        </m:e>
                        <m:sup>
                          <m:r>
                            <a:rPr lang="en-US" i="1" smtClean="0">
                              <a:latin typeface="Cambria Math"/>
                              <a:ea typeface="Cambria Math"/>
                            </a:rPr>
                            <m:t>𝜃</m:t>
                          </m:r>
                        </m:sup>
                      </m:sSup>
                    </m:oMath>
                  </m:oMathPara>
                </a14:m>
                <a:endParaRPr lang="en-US" dirty="0"/>
              </a:p>
            </p:txBody>
          </p:sp>
        </mc:Choice>
        <mc:Fallback>
          <p:sp>
            <p:nvSpPr>
              <p:cNvPr id="16" name="TextBox 15"/>
              <p:cNvSpPr txBox="1">
                <a:spLocks noRot="1" noChangeAspect="1" noMove="1" noResize="1" noEditPoints="1" noAdjustHandles="1" noChangeArrowheads="1" noChangeShapeType="1" noTextEdit="1"/>
              </p:cNvSpPr>
              <p:nvPr/>
            </p:nvSpPr>
            <p:spPr>
              <a:xfrm>
                <a:off x="3657600" y="3200400"/>
                <a:ext cx="491481" cy="381451"/>
              </a:xfrm>
              <a:prstGeom prst="rect">
                <a:avLst/>
              </a:prstGeom>
              <a:blipFill rotWithShape="1">
                <a:blip r:embed="rId13"/>
                <a:stretch>
                  <a:fillRect b="-476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p:cNvSpPr txBox="1"/>
              <p:nvPr/>
            </p:nvSpPr>
            <p:spPr>
              <a:xfrm>
                <a:off x="5147319" y="3276600"/>
                <a:ext cx="491481" cy="3814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a:rPr>
                          </m:ctrlPr>
                        </m:sSupPr>
                        <m:e>
                          <m:r>
                            <a:rPr lang="en-US" b="0" i="1" smtClean="0">
                              <a:latin typeface="Cambria Math"/>
                            </a:rPr>
                            <m:t>𝑞</m:t>
                          </m:r>
                        </m:e>
                        <m:sup>
                          <m:r>
                            <a:rPr lang="en-US" i="1" smtClean="0">
                              <a:latin typeface="Cambria Math"/>
                              <a:ea typeface="Cambria Math"/>
                            </a:rPr>
                            <m:t>𝜃</m:t>
                          </m:r>
                        </m:sup>
                      </m:sSup>
                    </m:oMath>
                  </m:oMathPara>
                </a14:m>
                <a:endParaRPr lang="en-US" dirty="0"/>
              </a:p>
            </p:txBody>
          </p:sp>
        </mc:Choice>
        <mc:Fallback>
          <p:sp>
            <p:nvSpPr>
              <p:cNvPr id="17" name="TextBox 16"/>
              <p:cNvSpPr txBox="1">
                <a:spLocks noRot="1" noChangeAspect="1" noMove="1" noResize="1" noEditPoints="1" noAdjustHandles="1" noChangeArrowheads="1" noChangeShapeType="1" noTextEdit="1"/>
              </p:cNvSpPr>
              <p:nvPr/>
            </p:nvSpPr>
            <p:spPr>
              <a:xfrm>
                <a:off x="5147319" y="3276600"/>
                <a:ext cx="491481" cy="381451"/>
              </a:xfrm>
              <a:prstGeom prst="rect">
                <a:avLst/>
              </a:prstGeom>
              <a:blipFill rotWithShape="1">
                <a:blip r:embed="rId14"/>
                <a:stretch>
                  <a:fillRect b="-483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TextBox 17"/>
              <p:cNvSpPr txBox="1"/>
              <p:nvPr/>
            </p:nvSpPr>
            <p:spPr>
              <a:xfrm>
                <a:off x="7239000" y="3276600"/>
                <a:ext cx="491481" cy="3814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a:rPr>
                          </m:ctrlPr>
                        </m:sSupPr>
                        <m:e>
                          <m:r>
                            <a:rPr lang="en-US" b="0" i="1" smtClean="0">
                              <a:latin typeface="Cambria Math"/>
                            </a:rPr>
                            <m:t>𝑞</m:t>
                          </m:r>
                        </m:e>
                        <m:sup>
                          <m:r>
                            <a:rPr lang="en-US" i="1" smtClean="0">
                              <a:latin typeface="Cambria Math"/>
                              <a:ea typeface="Cambria Math"/>
                            </a:rPr>
                            <m:t>𝜃</m:t>
                          </m:r>
                        </m:sup>
                      </m:sSup>
                    </m:oMath>
                  </m:oMathPara>
                </a14:m>
                <a:endParaRPr lang="en-US" dirty="0"/>
              </a:p>
            </p:txBody>
          </p:sp>
        </mc:Choice>
        <mc:Fallback>
          <p:sp>
            <p:nvSpPr>
              <p:cNvPr id="18" name="TextBox 17"/>
              <p:cNvSpPr txBox="1">
                <a:spLocks noRot="1" noChangeAspect="1" noMove="1" noResize="1" noEditPoints="1" noAdjustHandles="1" noChangeArrowheads="1" noChangeShapeType="1" noTextEdit="1"/>
              </p:cNvSpPr>
              <p:nvPr/>
            </p:nvSpPr>
            <p:spPr>
              <a:xfrm>
                <a:off x="7239000" y="3276600"/>
                <a:ext cx="491481" cy="381451"/>
              </a:xfrm>
              <a:prstGeom prst="rect">
                <a:avLst/>
              </a:prstGeom>
              <a:blipFill rotWithShape="1">
                <a:blip r:embed="rId15"/>
                <a:stretch>
                  <a:fillRect b="-4839"/>
                </a:stretch>
              </a:blipFill>
            </p:spPr>
            <p:txBody>
              <a:bodyPr/>
              <a:lstStyle/>
              <a:p>
                <a:r>
                  <a:rPr lang="en-US">
                    <a:noFill/>
                  </a:rPr>
                  <a:t> </a:t>
                </a:r>
              </a:p>
            </p:txBody>
          </p:sp>
        </mc:Fallback>
      </mc:AlternateContent>
    </p:spTree>
    <p:extLst>
      <p:ext uri="{BB962C8B-B14F-4D97-AF65-F5344CB8AC3E}">
        <p14:creationId xmlns:p14="http://schemas.microsoft.com/office/powerpoint/2010/main" val="1619933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14:m>
                  <m:oMath xmlns:m="http://schemas.openxmlformats.org/officeDocument/2006/math">
                    <m:r>
                      <a:rPr lang="en-US" b="0" i="1" smtClean="0">
                        <a:latin typeface="Cambria Math"/>
                      </a:rPr>
                      <m:t>𝑝</m:t>
                    </m:r>
                    <m:sSup>
                      <m:sSupPr>
                        <m:ctrlPr>
                          <a:rPr lang="en-US" b="0" i="1" smtClean="0">
                            <a:latin typeface="Cambria Math"/>
                          </a:rPr>
                        </m:ctrlPr>
                      </m:sSupPr>
                      <m:e>
                        <m:r>
                          <a:rPr lang="en-US" b="0" i="1" smtClean="0">
                            <a:latin typeface="Cambria Math"/>
                          </a:rPr>
                          <m:t>𝐶</m:t>
                        </m:r>
                      </m:e>
                      <m:sup>
                        <m:r>
                          <a:rPr lang="en-US" b="0" i="1" smtClean="0">
                            <a:latin typeface="Cambria Math"/>
                          </a:rPr>
                          <m:t>∗</m:t>
                        </m:r>
                      </m:sup>
                    </m:sSup>
                  </m:oMath>
                </a14:m>
                <a:r>
                  <a:rPr lang="en-US" dirty="0" smtClean="0"/>
                  <a:t> (or </a:t>
                </a:r>
                <a14:m>
                  <m:oMath xmlns:m="http://schemas.openxmlformats.org/officeDocument/2006/math">
                    <m:r>
                      <a:rPr lang="en-US" b="0" i="1" smtClean="0">
                        <a:latin typeface="Cambria Math"/>
                      </a:rPr>
                      <m:t>𝑝</m:t>
                    </m:r>
                    <m:sSup>
                      <m:sSupPr>
                        <m:ctrlPr>
                          <a:rPr lang="en-US" b="0" i="1" smtClean="0">
                            <a:latin typeface="Cambria Math"/>
                          </a:rPr>
                        </m:ctrlPr>
                      </m:sSupPr>
                      <m:e>
                        <m:r>
                          <a:rPr lang="en-US" b="0" i="1" smtClean="0">
                            <a:latin typeface="Cambria Math"/>
                          </a:rPr>
                          <m:t>𝐶</m:t>
                        </m:r>
                      </m:e>
                      <m:sup>
                        <m:r>
                          <a:rPr lang="en-US" b="0" i="1" smtClean="0">
                            <a:latin typeface="Cambria Math"/>
                          </a:rPr>
                          <m:t>∗−</m:t>
                        </m:r>
                      </m:sup>
                    </m:sSup>
                    <m:r>
                      <a:rPr lang="en-US" b="0" i="1" smtClean="0">
                        <a:latin typeface="Cambria Math"/>
                      </a:rPr>
                      <m:t>=</m:t>
                    </m:r>
                    <m:r>
                      <a:rPr lang="en-US" b="0" i="1" smtClean="0">
                        <a:latin typeface="Cambria Math"/>
                      </a:rPr>
                      <m:t>𝑝𝑆𝐹𝐿𝐴𝑆𝐻</m:t>
                    </m:r>
                  </m:oMath>
                </a14:m>
                <a:r>
                  <a:rPr lang="en-US" dirty="0" smtClean="0"/>
                  <a:t>)</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b="-85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0" i="1" smtClean="0">
                        <a:latin typeface="Cambria Math"/>
                      </a:rPr>
                      <m:t>𝐷</m:t>
                    </m:r>
                    <m:d>
                      <m:dPr>
                        <m:ctrlPr>
                          <a:rPr lang="en-US" b="0" i="1" smtClean="0">
                            <a:latin typeface="Cambria Math"/>
                          </a:rPr>
                        </m:ctrlPr>
                      </m:dPr>
                      <m:e>
                        <m:r>
                          <a:rPr lang="en-US" b="0" i="1" smtClean="0">
                            <a:latin typeface="Cambria Math"/>
                          </a:rPr>
                          <m:t>𝑓</m:t>
                        </m:r>
                        <m:r>
                          <a:rPr lang="en-US" b="0" i="1" smtClean="0">
                            <a:latin typeface="Cambria Math"/>
                            <a:ea typeface="Cambria Math"/>
                          </a:rPr>
                          <m:t>∘</m:t>
                        </m:r>
                        <m:r>
                          <a:rPr lang="en-US" b="0" i="1" smtClean="0">
                            <a:latin typeface="Cambria Math"/>
                            <a:ea typeface="Cambria Math"/>
                          </a:rPr>
                          <m:t>𝜋</m:t>
                        </m:r>
                      </m:e>
                    </m:d>
                    <m:d>
                      <m:dPr>
                        <m:ctrlPr>
                          <a:rPr lang="en-US" b="0" i="1" smtClean="0">
                            <a:latin typeface="Cambria Math"/>
                            <a:ea typeface="Cambria Math"/>
                          </a:rPr>
                        </m:ctrlPr>
                      </m:dPr>
                      <m:e>
                        <m:sSup>
                          <m:sSupPr>
                            <m:ctrlPr>
                              <a:rPr lang="en-US" b="0" i="1" smtClean="0">
                                <a:latin typeface="Cambria Math"/>
                                <a:ea typeface="Cambria Math"/>
                              </a:rPr>
                            </m:ctrlPr>
                          </m:sSupPr>
                          <m:e>
                            <m:r>
                              <a:rPr lang="en-US" b="0" i="1" smtClean="0">
                                <a:latin typeface="Cambria Math"/>
                                <a:ea typeface="Cambria Math"/>
                              </a:rPr>
                              <m:t>𝑀</m:t>
                            </m:r>
                          </m:e>
                          <m:sup>
                            <m:r>
                              <a:rPr lang="en-US" b="0" i="1" smtClean="0">
                                <a:latin typeface="Cambria Math"/>
                                <a:ea typeface="Cambria Math"/>
                              </a:rPr>
                              <m:t>⊥</m:t>
                            </m:r>
                          </m:sup>
                        </m:sSup>
                        <m:r>
                          <a:rPr lang="en-US" b="0" i="1" smtClean="0">
                            <a:latin typeface="Cambria Math"/>
                            <a:ea typeface="Cambria Math"/>
                          </a:rPr>
                          <m:t>𝑎</m:t>
                        </m:r>
                        <m:r>
                          <a:rPr lang="en-US" b="0" i="1" smtClean="0">
                            <a:latin typeface="Cambria Math"/>
                            <a:ea typeface="Cambria Math"/>
                          </a:rPr>
                          <m:t>,</m:t>
                        </m:r>
                        <m:r>
                          <a:rPr lang="en-US" b="0" i="1" smtClean="0">
                            <a:latin typeface="Cambria Math"/>
                            <a:ea typeface="Cambria Math"/>
                          </a:rPr>
                          <m:t>𝑀𝑥</m:t>
                        </m:r>
                      </m:e>
                    </m:d>
                    <m:r>
                      <a:rPr lang="en-US" b="0" i="1" smtClean="0">
                        <a:latin typeface="Cambria Math"/>
                        <a:ea typeface="Cambria Math"/>
                      </a:rPr>
                      <m:t>=</m:t>
                    </m:r>
                    <m:r>
                      <a:rPr lang="en-US" b="0" i="1" smtClean="0">
                        <a:latin typeface="Cambria Math"/>
                        <a:ea typeface="Cambria Math"/>
                      </a:rPr>
                      <m:t>𝐷𝑓</m:t>
                    </m:r>
                    <m:r>
                      <a:rPr lang="en-US" b="0" i="1" smtClean="0">
                        <a:latin typeface="Cambria Math"/>
                        <a:ea typeface="Cambria Math"/>
                      </a:rPr>
                      <m:t>(</m:t>
                    </m:r>
                    <m:r>
                      <a:rPr lang="en-US" b="0" i="1" smtClean="0">
                        <a:latin typeface="Cambria Math"/>
                        <a:ea typeface="Cambria Math"/>
                      </a:rPr>
                      <m:t>𝜋</m:t>
                    </m:r>
                    <m:sSup>
                      <m:sSupPr>
                        <m:ctrlPr>
                          <a:rPr lang="en-US" b="0" i="1" smtClean="0">
                            <a:latin typeface="Cambria Math"/>
                            <a:ea typeface="Cambria Math"/>
                          </a:rPr>
                        </m:ctrlPr>
                      </m:sSupPr>
                      <m:e>
                        <m:r>
                          <a:rPr lang="en-US" b="0" i="1" smtClean="0">
                            <a:latin typeface="Cambria Math"/>
                            <a:ea typeface="Cambria Math"/>
                          </a:rPr>
                          <m:t>𝑀</m:t>
                        </m:r>
                      </m:e>
                      <m:sup>
                        <m:r>
                          <a:rPr lang="en-US" b="0" i="1" smtClean="0">
                            <a:latin typeface="Cambria Math"/>
                            <a:ea typeface="Cambria Math"/>
                          </a:rPr>
                          <m:t>⊥</m:t>
                        </m:r>
                      </m:sup>
                    </m:sSup>
                    <m:r>
                      <a:rPr lang="en-US" b="0" i="1" smtClean="0">
                        <a:latin typeface="Cambria Math"/>
                        <a:ea typeface="Cambria Math"/>
                      </a:rPr>
                      <m:t>𝑎</m:t>
                    </m:r>
                    <m:r>
                      <a:rPr lang="en-US" b="0" i="1" smtClean="0">
                        <a:latin typeface="Cambria Math"/>
                        <a:ea typeface="Cambria Math"/>
                      </a:rPr>
                      <m:t>,</m:t>
                    </m:r>
                    <m:r>
                      <a:rPr lang="en-US" b="0" i="1" smtClean="0">
                        <a:latin typeface="Cambria Math"/>
                        <a:ea typeface="Cambria Math"/>
                      </a:rPr>
                      <m:t>𝜋</m:t>
                    </m:r>
                    <m:r>
                      <a:rPr lang="en-US" b="0" i="1" smtClean="0">
                        <a:latin typeface="Cambria Math"/>
                        <a:ea typeface="Cambria Math"/>
                      </a:rPr>
                      <m:t>𝑀𝑥</m:t>
                    </m:r>
                    <m:r>
                      <a:rPr lang="en-US" b="0" i="1" smtClean="0">
                        <a:latin typeface="Cambria Math"/>
                        <a:ea typeface="Cambria Math"/>
                      </a:rPr>
                      <m:t>)</m:t>
                    </m:r>
                  </m:oMath>
                </a14:m>
                <a:endParaRPr lang="en-US" dirty="0" smtClean="0"/>
              </a:p>
              <a:p>
                <a14:m>
                  <m:oMath xmlns:m="http://schemas.openxmlformats.org/officeDocument/2006/math">
                    <m:r>
                      <a:rPr lang="en-US" i="1">
                        <a:latin typeface="Cambria Math"/>
                        <a:ea typeface="Cambria Math"/>
                      </a:rPr>
                      <m:t>𝜋</m:t>
                    </m:r>
                    <m:sSup>
                      <m:sSupPr>
                        <m:ctrlPr>
                          <a:rPr lang="en-US" i="1">
                            <a:latin typeface="Cambria Math"/>
                            <a:ea typeface="Cambria Math"/>
                          </a:rPr>
                        </m:ctrlPr>
                      </m:sSupPr>
                      <m:e>
                        <m:r>
                          <a:rPr lang="en-US" i="1">
                            <a:latin typeface="Cambria Math"/>
                            <a:ea typeface="Cambria Math"/>
                          </a:rPr>
                          <m:t>𝑀</m:t>
                        </m:r>
                      </m:e>
                      <m:sup>
                        <m:r>
                          <a:rPr lang="en-US" i="1">
                            <a:latin typeface="Cambria Math"/>
                            <a:ea typeface="Cambria Math"/>
                          </a:rPr>
                          <m:t>⊥</m:t>
                        </m:r>
                      </m:sup>
                    </m:sSup>
                  </m:oMath>
                </a14:m>
                <a:r>
                  <a:rPr lang="en-US" dirty="0" smtClean="0"/>
                  <a:t>x=</a:t>
                </a:r>
                <a:r>
                  <a:rPr lang="en-US" dirty="0">
                    <a:ea typeface="Cambria Math"/>
                  </a:rPr>
                  <a:t> </a:t>
                </a:r>
                <a14:m>
                  <m:oMath xmlns:m="http://schemas.openxmlformats.org/officeDocument/2006/math">
                    <m:r>
                      <a:rPr lang="en-US" i="1">
                        <a:latin typeface="Cambria Math"/>
                        <a:ea typeface="Cambria Math"/>
                      </a:rPr>
                      <m:t>𝜋</m:t>
                    </m:r>
                    <m:r>
                      <a:rPr lang="en-US" i="1">
                        <a:latin typeface="Cambria Math"/>
                        <a:ea typeface="Cambria Math"/>
                      </a:rPr>
                      <m:t>𝑀</m:t>
                    </m:r>
                    <m:r>
                      <a:rPr lang="en-US" b="0" i="1" smtClean="0">
                        <a:latin typeface="Cambria Math"/>
                        <a:ea typeface="Cambria Math"/>
                      </a:rPr>
                      <m:t>(</m:t>
                    </m:r>
                    <m:r>
                      <a:rPr lang="en-US" b="0" i="1" smtClean="0">
                        <a:latin typeface="Cambria Math"/>
                        <a:ea typeface="Cambria Math"/>
                      </a:rPr>
                      <m:t>𝑠</m:t>
                    </m:r>
                    <m:r>
                      <a:rPr lang="en-US" b="0" i="1" smtClean="0">
                        <a:latin typeface="Cambria Math"/>
                        <a:ea typeface="Cambria Math"/>
                      </a:rPr>
                      <m:t>∗</m:t>
                    </m:r>
                    <m:r>
                      <a:rPr lang="en-US" i="1">
                        <a:latin typeface="Cambria Math"/>
                        <a:ea typeface="Cambria Math"/>
                      </a:rPr>
                      <m:t>𝑥</m:t>
                    </m:r>
                    <m:r>
                      <a:rPr lang="en-US" b="0" i="1" smtClean="0">
                        <a:latin typeface="Cambria Math"/>
                        <a:ea typeface="Cambria Math"/>
                      </a:rPr>
                      <m:t>)</m:t>
                    </m:r>
                  </m:oMath>
                </a14:m>
                <a:r>
                  <a:rPr lang="en-US" dirty="0" smtClean="0"/>
                  <a:t>, which implies the inequality, </a:t>
                </a:r>
                <a14:m>
                  <m:oMath xmlns:m="http://schemas.openxmlformats.org/officeDocument/2006/math">
                    <m:r>
                      <m:rPr>
                        <m:sty m:val="p"/>
                      </m:rPr>
                      <a:rPr lang="en-US" b="0" i="0" smtClean="0">
                        <a:latin typeface="Cambria Math"/>
                      </a:rPr>
                      <m:t>dim</m:t>
                    </m:r>
                    <m:d>
                      <m:dPr>
                        <m:ctrlPr>
                          <a:rPr lang="en-US" b="0" i="1" smtClean="0">
                            <a:latin typeface="Cambria Math"/>
                          </a:rPr>
                        </m:ctrlPr>
                      </m:dPr>
                      <m:e>
                        <m:r>
                          <a:rPr lang="en-US" b="0" i="1" smtClean="0">
                            <a:latin typeface="Cambria Math"/>
                          </a:rPr>
                          <m:t>𝑀𝑘</m:t>
                        </m:r>
                      </m:e>
                    </m:d>
                    <m:r>
                      <a:rPr lang="en-US" b="0" i="1" smtClean="0">
                        <a:latin typeface="Cambria Math"/>
                        <a:ea typeface="Cambria Math"/>
                      </a:rPr>
                      <m:t>≤</m:t>
                    </m:r>
                    <m:func>
                      <m:funcPr>
                        <m:ctrlPr>
                          <a:rPr lang="en-US" b="0" i="1" smtClean="0">
                            <a:latin typeface="Cambria Math"/>
                            <a:ea typeface="Cambria Math"/>
                          </a:rPr>
                        </m:ctrlPr>
                      </m:funcPr>
                      <m:fName>
                        <m:r>
                          <m:rPr>
                            <m:sty m:val="p"/>
                          </m:rPr>
                          <a:rPr lang="en-US" b="0" i="0" smtClean="0">
                            <a:latin typeface="Cambria Math"/>
                            <a:ea typeface="Cambria Math"/>
                          </a:rPr>
                          <m:t>dim</m:t>
                        </m:r>
                      </m:fName>
                      <m:e>
                        <m:d>
                          <m:dPr>
                            <m:ctrlPr>
                              <a:rPr lang="en-US" b="0" i="1" smtClean="0">
                                <a:latin typeface="Cambria Math"/>
                                <a:ea typeface="Cambria Math"/>
                              </a:rPr>
                            </m:ctrlPr>
                          </m:dPr>
                          <m:e>
                            <m:r>
                              <a:rPr lang="en-US" b="0" i="1" smtClean="0">
                                <a:latin typeface="Cambria Math"/>
                                <a:ea typeface="Cambria Math"/>
                              </a:rPr>
                              <m:t>𝑀𝑘</m:t>
                            </m:r>
                            <m:r>
                              <a:rPr lang="en-US" b="0" i="1" smtClean="0">
                                <a:latin typeface="Cambria Math"/>
                                <a:ea typeface="Cambria Math"/>
                              </a:rPr>
                              <m:t>∩</m:t>
                            </m:r>
                            <m:r>
                              <a:rPr lang="en-US" b="0" i="1" smtClean="0">
                                <a:latin typeface="Cambria Math"/>
                                <a:ea typeface="Cambria Math"/>
                              </a:rPr>
                              <m:t>𝑘𝑒𝑟</m:t>
                            </m:r>
                            <m:r>
                              <a:rPr lang="en-US" b="0" i="1" smtClean="0">
                                <a:latin typeface="Cambria Math"/>
                                <a:ea typeface="Cambria Math"/>
                              </a:rPr>
                              <m:t>𝜋</m:t>
                            </m:r>
                          </m:e>
                        </m:d>
                      </m:e>
                    </m:func>
                    <m:r>
                      <a:rPr lang="en-US" b="0" i="1" smtClean="0">
                        <a:latin typeface="Cambria Math"/>
                        <a:ea typeface="Cambria Math"/>
                      </a:rPr>
                      <m:t>+1</m:t>
                    </m:r>
                  </m:oMath>
                </a14:m>
                <a:r>
                  <a:rPr lang="en-US" dirty="0" smtClean="0"/>
                  <a:t>.</a:t>
                </a:r>
              </a:p>
              <a:p>
                <a:r>
                  <a:rPr lang="en-US" dirty="0" smtClean="0"/>
                  <a:t>Using the suggested projection onto a </a:t>
                </a:r>
                <a:r>
                  <a:rPr lang="en-US" dirty="0" err="1" smtClean="0"/>
                  <a:t>hyperplane</a:t>
                </a:r>
                <a:r>
                  <a:rPr lang="en-US" dirty="0" smtClean="0"/>
                  <a:t>, </a:t>
                </a:r>
                <a14:m>
                  <m:oMath xmlns:m="http://schemas.openxmlformats.org/officeDocument/2006/math">
                    <m:r>
                      <a:rPr lang="en-US" b="0" i="1" smtClean="0">
                        <a:latin typeface="Cambria Math"/>
                      </a:rPr>
                      <m:t>𝑀</m:t>
                    </m:r>
                  </m:oMath>
                </a14:m>
                <a:r>
                  <a:rPr lang="en-US" dirty="0" smtClean="0"/>
                  <a:t> has rank at most two.</a:t>
                </a:r>
              </a:p>
              <a:p>
                <a:r>
                  <a:rPr lang="en-US" dirty="0" smtClean="0"/>
                  <a:t>For any function we can find such a map </a:t>
                </a:r>
                <a14:m>
                  <m:oMath xmlns:m="http://schemas.openxmlformats.org/officeDocument/2006/math">
                    <m:r>
                      <a:rPr lang="en-US" b="0" i="1" smtClean="0">
                        <a:latin typeface="Cambria Math"/>
                      </a:rPr>
                      <m:t>𝑀</m:t>
                    </m:r>
                  </m:oMath>
                </a14:m>
                <a:r>
                  <a:rPr lang="en-US" dirty="0" smtClean="0"/>
                  <a:t>.</a:t>
                </a:r>
              </a:p>
              <a:p>
                <a:r>
                  <a:rPr lang="en-US" dirty="0" smtClean="0"/>
                  <a:t>Thus there is no nontrivial structure other than </a:t>
                </a:r>
                <a14:m>
                  <m:oMath xmlns:m="http://schemas.openxmlformats.org/officeDocument/2006/math">
                    <m:r>
                      <a:rPr lang="en-US" i="1">
                        <a:latin typeface="Cambria Math"/>
                        <a:ea typeface="Cambria Math"/>
                      </a:rPr>
                      <m:t>𝑘𝑒𝑟</m:t>
                    </m:r>
                    <m:r>
                      <a:rPr lang="en-US" i="1">
                        <a:latin typeface="Cambria Math"/>
                        <a:ea typeface="Cambria Math"/>
                      </a:rPr>
                      <m:t>𝜋</m:t>
                    </m:r>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630" r="-1333" b="-1348"/>
                </a:stretch>
              </a:blipFill>
            </p:spPr>
            <p:txBody>
              <a:bodyPr/>
              <a:lstStyle/>
              <a:p>
                <a:r>
                  <a:rPr lang="en-US">
                    <a:noFill/>
                  </a:rPr>
                  <a:t> </a:t>
                </a:r>
              </a:p>
            </p:txBody>
          </p:sp>
        </mc:Fallback>
      </mc:AlternateContent>
    </p:spTree>
    <p:extLst>
      <p:ext uri="{BB962C8B-B14F-4D97-AF65-F5344CB8AC3E}">
        <p14:creationId xmlns:p14="http://schemas.microsoft.com/office/powerpoint/2010/main" val="1723007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697</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Differential Invariants</vt:lpstr>
      <vt:lpstr>Structure in the Differential</vt:lpstr>
      <vt:lpstr>OV Type of Differential Invariant</vt:lpstr>
      <vt:lpstr>First-Order Differential Invariant</vt:lpstr>
      <vt:lpstr>Symmetric Representation</vt:lpstr>
      <vt:lpstr>C^(∗(-))Differential Invariants</vt:lpstr>
      <vt:lpstr>pC^∗ (or pC^(∗-)=pSFLASH)</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Invariants</dc:title>
  <dc:creator>dcsmit11</dc:creator>
  <cp:lastModifiedBy>dcsmit11</cp:lastModifiedBy>
  <cp:revision>15</cp:revision>
  <dcterms:created xsi:type="dcterms:W3CDTF">2013-03-14T20:48:01Z</dcterms:created>
  <dcterms:modified xsi:type="dcterms:W3CDTF">2013-03-15T13:01:49Z</dcterms:modified>
</cp:coreProperties>
</file>